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7"/>
  </p:notesMasterIdLst>
  <p:sldIdLst>
    <p:sldId id="256" r:id="rId2"/>
    <p:sldId id="418" r:id="rId3"/>
    <p:sldId id="257" r:id="rId4"/>
    <p:sldId id="419" r:id="rId5"/>
    <p:sldId id="707" r:id="rId6"/>
    <p:sldId id="709" r:id="rId7"/>
    <p:sldId id="710" r:id="rId8"/>
    <p:sldId id="711" r:id="rId9"/>
    <p:sldId id="712" r:id="rId10"/>
    <p:sldId id="713" r:id="rId11"/>
    <p:sldId id="714" r:id="rId12"/>
    <p:sldId id="715" r:id="rId13"/>
    <p:sldId id="716" r:id="rId14"/>
    <p:sldId id="717" r:id="rId15"/>
    <p:sldId id="718" r:id="rId16"/>
    <p:sldId id="719" r:id="rId17"/>
    <p:sldId id="720" r:id="rId18"/>
    <p:sldId id="721" r:id="rId19"/>
    <p:sldId id="722" r:id="rId20"/>
    <p:sldId id="723" r:id="rId21"/>
    <p:sldId id="724" r:id="rId22"/>
    <p:sldId id="725" r:id="rId23"/>
    <p:sldId id="726" r:id="rId24"/>
    <p:sldId id="727" r:id="rId25"/>
    <p:sldId id="728" r:id="rId26"/>
    <p:sldId id="729" r:id="rId27"/>
    <p:sldId id="730" r:id="rId28"/>
    <p:sldId id="731" r:id="rId29"/>
    <p:sldId id="732" r:id="rId30"/>
    <p:sldId id="678" r:id="rId31"/>
    <p:sldId id="682" r:id="rId32"/>
    <p:sldId id="683" r:id="rId33"/>
    <p:sldId id="690" r:id="rId34"/>
    <p:sldId id="691" r:id="rId35"/>
    <p:sldId id="692" r:id="rId36"/>
    <p:sldId id="698" r:id="rId37"/>
    <p:sldId id="733" r:id="rId38"/>
    <p:sldId id="734" r:id="rId39"/>
    <p:sldId id="276" r:id="rId40"/>
    <p:sldId id="735" r:id="rId41"/>
    <p:sldId id="736" r:id="rId42"/>
    <p:sldId id="277" r:id="rId43"/>
    <p:sldId id="737" r:id="rId44"/>
    <p:sldId id="738" r:id="rId45"/>
    <p:sldId id="739" r:id="rId46"/>
    <p:sldId id="708" r:id="rId47"/>
    <p:sldId id="674" r:id="rId48"/>
    <p:sldId id="271" r:id="rId49"/>
    <p:sldId id="272" r:id="rId50"/>
    <p:sldId id="274" r:id="rId51"/>
    <p:sldId id="740" r:id="rId52"/>
    <p:sldId id="693" r:id="rId53"/>
    <p:sldId id="676" r:id="rId54"/>
    <p:sldId id="706" r:id="rId55"/>
    <p:sldId id="742" r:id="rId56"/>
    <p:sldId id="743" r:id="rId57"/>
    <p:sldId id="744" r:id="rId58"/>
    <p:sldId id="745" r:id="rId59"/>
    <p:sldId id="746" r:id="rId60"/>
    <p:sldId id="747" r:id="rId61"/>
    <p:sldId id="748" r:id="rId62"/>
    <p:sldId id="765" r:id="rId63"/>
    <p:sldId id="767" r:id="rId64"/>
    <p:sldId id="766" r:id="rId65"/>
    <p:sldId id="768" r:id="rId66"/>
    <p:sldId id="769" r:id="rId67"/>
    <p:sldId id="749" r:id="rId68"/>
    <p:sldId id="750" r:id="rId69"/>
    <p:sldId id="751" r:id="rId70"/>
    <p:sldId id="752" r:id="rId71"/>
    <p:sldId id="753" r:id="rId72"/>
    <p:sldId id="754" r:id="rId73"/>
    <p:sldId id="755" r:id="rId74"/>
    <p:sldId id="756" r:id="rId75"/>
    <p:sldId id="757" r:id="rId76"/>
    <p:sldId id="758" r:id="rId77"/>
    <p:sldId id="759" r:id="rId78"/>
    <p:sldId id="760" r:id="rId79"/>
    <p:sldId id="761" r:id="rId80"/>
    <p:sldId id="762" r:id="rId81"/>
    <p:sldId id="763" r:id="rId82"/>
    <p:sldId id="764" r:id="rId83"/>
    <p:sldId id="770" r:id="rId84"/>
    <p:sldId id="771" r:id="rId85"/>
    <p:sldId id="772" r:id="rId86"/>
    <p:sldId id="773" r:id="rId87"/>
    <p:sldId id="775" r:id="rId88"/>
    <p:sldId id="774" r:id="rId89"/>
    <p:sldId id="780" r:id="rId90"/>
    <p:sldId id="778" r:id="rId91"/>
    <p:sldId id="781" r:id="rId92"/>
    <p:sldId id="782" r:id="rId93"/>
    <p:sldId id="783" r:id="rId94"/>
    <p:sldId id="784" r:id="rId95"/>
    <p:sldId id="785" r:id="rId9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6165"/>
  </p:normalViewPr>
  <p:slideViewPr>
    <p:cSldViewPr snapToGrid="0" showGuides="1">
      <p:cViewPr varScale="1">
        <p:scale>
          <a:sx n="102" d="100"/>
          <a:sy n="102" d="100"/>
        </p:scale>
        <p:origin x="192" y="4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5.png>
</file>

<file path=ppt/media/image6.png>
</file>

<file path=ppt/media/image7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06450E-D3D3-0143-8B55-20E8D3FB25D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8142A-1C51-2644-B727-E8AA2F4B4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467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04431D-A146-4B17-8C6A-38183CB777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87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ACD57-BE3B-4F3A-A395-81540C36865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1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Gist of behavior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22DF1-BBCE-3141-BDC0-EB7FEACDD0FA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3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Actual model used in the video.</a:t>
            </a:r>
          </a:p>
          <a:p>
            <a:r>
              <a:rPr lang="en-US"/>
              <a:t>The words </a:t>
            </a:r>
            <a:r>
              <a:rPr lang="en-US" dirty="0"/>
              <a:t>above the transition is input that determines the transition, like timing out and resting after exploring for a long time</a:t>
            </a:r>
          </a:p>
          <a:p>
            <a:r>
              <a:rPr lang="en-US" dirty="0"/>
              <a:t>The small caps words under the transition describes what behaviors the honeybees will perform, like go to the hub and remember the site.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22DF1-BBCE-3141-BDC0-EB7FEACDD0FA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88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8142A-1C51-2644-B727-E8AA2F4B428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346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E2540-B355-B417-CBD2-8179C6152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C288F-4540-0137-6CAC-D86241785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1BD01-F8C5-8DDF-6451-F8132FBC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6739F-716E-8A94-CCA0-1D6A7CE52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FD0F3-6F1D-637D-FD2B-BEA7E9CE3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360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CC351-943C-14D7-D383-D1864626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A58854-E8B9-7938-8872-486607CE9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3D92C-3336-2322-0899-153FDF11E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59AC5-8C1A-9CE0-6834-ECA956D01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E9162-065C-7C17-F251-091078028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17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25CCD0-EDEA-875C-7314-9E6796A1C2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CAC0B7-6263-6BB9-DD58-0F4A9EADA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6E6FD-D6C2-FCF4-FBCE-A450CD20A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50BA6-EC97-1442-ACB4-0B0FBB35E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C82C8-0DB9-8E8C-D2C9-2E0B55D57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95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01DC9-2380-60BB-3879-DD0709DC6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C1123-A18A-38BE-3ED5-4BB386D68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58BAD-DD6A-0BD8-457A-2E01A7B33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589F1-FE8D-78BF-E239-80FED2CD2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701A3-95BA-313B-287B-254DF8A0F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64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EF9BF-D1DE-EA37-36D3-98D76BFAC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4B801-05E6-297C-6004-0C0E16797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F533B-1F41-824E-7817-6DBA9C8A4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3E6D8-2F55-820B-B52B-8F83278C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FAFCF-5B94-0E72-FEDF-2642A98A6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048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F60ED-B470-3F81-A6A7-5FE2345EE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66972-801E-A227-808C-E437EB1D6B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CEA91D-DE1E-95B2-31C1-FE226AA79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541B2-4D91-6E09-BAFB-6B953EFFD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C13547-8E08-22FC-6684-2AD8C2399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C24E96-1E00-A06F-1DE5-419B91DC9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2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8D31D-781C-5D81-81E4-7F595F4D0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6108F-279A-5CCC-63F6-778CE794C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65EF7-3464-4BDB-58C1-FB86307E5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0D4798-30EA-1888-2383-1E3D89D355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1D1B6C-7A0F-EF4B-FE3A-52012373B8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1931D-BA97-3E81-3666-555750ADE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0B7C34-E2A6-6463-884A-2EBB75D61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EDF3B7-34D2-D44D-7F9E-CE5C7ECD7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564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E6C43-F264-6B22-532C-EA7983693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8D53A2-D24C-C4A0-9156-6EA4C2CD3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9434BA-E7C2-9734-D90C-25DE099DA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8F9E3-EFD2-27C2-0297-32AEEAD39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97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11D7A1-1F21-7EF5-70D2-C3EF482A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937A51-161E-439F-B32E-F1CA1D80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1FCA14-8521-5D00-F7A1-6C4645FFC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8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565C3-FA00-6406-666A-6FFF32EE5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10184-0279-018E-6279-835178BDD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8FD21-EA2B-2C0E-D166-78F8AFB6A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78929-B0A7-0F1B-87C8-105209E17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32618-5C8B-D99B-C81A-2CD429CC2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F9FA37-683C-5666-4315-1DBA56073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52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340E5-F371-F080-7EB8-9ECD79B0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821D89-65EC-2301-D6CE-DEF38D9875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2304E-112F-AB29-BD5B-19BB7AD24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3156E-6E8B-C16E-963A-03E892ED7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787D0-90CF-FB16-AF9B-BDFA7015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EDAFA-01C3-DDDA-1192-1894A0D9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78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670618-AB79-2757-1309-7687FD53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AC161-E6E9-9788-5673-683CD98BE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07016-B4FE-F8BC-35DD-2BE8B19BEE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90DCB-B6D5-3B4E-99E6-FE9AEDE0606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E482E-87DF-5A77-329D-51E8C37457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D8B5E-4865-A478-AA00-259B04EA5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55133-ABAB-A94E-A978-B9E4652C8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46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724E7-1FA0-8A56-8296-86051CE967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Finite-State Machines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250BC-AAE8-B56E-6E70-8C1A446BC3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 236</a:t>
            </a:r>
          </a:p>
          <a:p>
            <a:r>
              <a:rPr lang="en-US" dirty="0"/>
              <a:t>Fall 2023</a:t>
            </a:r>
          </a:p>
        </p:txBody>
      </p:sp>
    </p:spTree>
    <p:extLst>
      <p:ext uri="{BB962C8B-B14F-4D97-AF65-F5344CB8AC3E}">
        <p14:creationId xmlns:p14="http://schemas.microsoft.com/office/powerpoint/2010/main" val="1635424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finds the keywords, symbols, and user-defined things</a:t>
            </a:r>
          </a:p>
        </p:txBody>
      </p:sp>
    </p:spTree>
    <p:extLst>
      <p:ext uri="{BB962C8B-B14F-4D97-AF65-F5344CB8AC3E}">
        <p14:creationId xmlns:p14="http://schemas.microsoft.com/office/powerpoint/2010/main" val="3393865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8C1B767-37CF-B97B-A11E-9210659DA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finds the keywords, symbols, and user-defined things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3362125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8C1B767-37CF-B97B-A11E-9210659DA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finds the keywords, symbols, and user-defined things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</p:spTree>
    <p:extLst>
      <p:ext uri="{BB962C8B-B14F-4D97-AF65-F5344CB8AC3E}">
        <p14:creationId xmlns:p14="http://schemas.microsoft.com/office/powerpoint/2010/main" val="2458069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/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/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</p:spTree>
    <p:extLst>
      <p:ext uri="{BB962C8B-B14F-4D97-AF65-F5344CB8AC3E}">
        <p14:creationId xmlns:p14="http://schemas.microsoft.com/office/powerpoint/2010/main" val="3791932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/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/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2194681" y="1514058"/>
            <a:ext cx="1074612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7A8B5E-B017-7574-1ABB-01AA3DE40236}"/>
              </a:ext>
            </a:extLst>
          </p:cNvPr>
          <p:cNvSpPr/>
          <p:nvPr/>
        </p:nvSpPr>
        <p:spPr>
          <a:xfrm>
            <a:off x="9837359" y="47851"/>
            <a:ext cx="1074612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43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/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/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3046451" y="1514058"/>
            <a:ext cx="373154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7A8B5E-B017-7574-1ABB-01AA3DE40236}"/>
              </a:ext>
            </a:extLst>
          </p:cNvPr>
          <p:cNvSpPr/>
          <p:nvPr/>
        </p:nvSpPr>
        <p:spPr>
          <a:xfrm>
            <a:off x="9810981" y="263865"/>
            <a:ext cx="1074612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72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/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/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2420150" y="1802157"/>
            <a:ext cx="373154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7A8B5E-B017-7574-1ABB-01AA3DE40236}"/>
              </a:ext>
            </a:extLst>
          </p:cNvPr>
          <p:cNvSpPr/>
          <p:nvPr/>
        </p:nvSpPr>
        <p:spPr>
          <a:xfrm>
            <a:off x="9785929" y="480995"/>
            <a:ext cx="1074612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79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2420150" y="1802157"/>
            <a:ext cx="373154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49AE42-A722-04BA-0236-6B629B874D6E}"/>
              </a:ext>
            </a:extLst>
          </p:cNvPr>
          <p:cNvSpPr txBox="1"/>
          <p:nvPr/>
        </p:nvSpPr>
        <p:spPr>
          <a:xfrm>
            <a:off x="7163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User-defined identifiers have regular patterns.</a:t>
            </a:r>
          </a:p>
          <a:p>
            <a:pPr algn="ctr"/>
            <a:r>
              <a:rPr lang="en-US" sz="2400" b="1" i="1" dirty="0"/>
              <a:t>Look for these regular patterns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A4344B9-6DC2-0A36-066C-B306E00ACE82}"/>
              </a:ext>
            </a:extLst>
          </p:cNvPr>
          <p:cNvSpPr/>
          <p:nvPr/>
        </p:nvSpPr>
        <p:spPr>
          <a:xfrm>
            <a:off x="2378358" y="3018235"/>
            <a:ext cx="373154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02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4" y="2744623"/>
            <a:ext cx="4365651" cy="1368753"/>
            <a:chOff x="3081966" y="4044132"/>
            <a:chExt cx="2750780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mike0(A,B)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mike0('1','2').</a:t>
            </a:r>
          </a:p>
          <a:p>
            <a:r>
              <a:rPr lang="en-US" sz="2000" dirty="0"/>
              <a:t>    mike0('4','3').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mike0('3',Z)?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D4C1D-57C0-0155-1BF6-9F444A23F99D}"/>
              </a:ext>
            </a:extLst>
          </p:cNvPr>
          <p:cNvSpPr txBox="1"/>
          <p:nvPr/>
        </p:nvSpPr>
        <p:spPr>
          <a:xfrm>
            <a:off x="200337" y="541541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Every valid </a:t>
            </a:r>
            <a:r>
              <a:rPr lang="en-US" sz="2400" dirty="0" err="1"/>
              <a:t>Datalog</a:t>
            </a:r>
            <a:r>
              <a:rPr lang="en-US" sz="2400" dirty="0"/>
              <a:t> program follows </a:t>
            </a:r>
            <a:r>
              <a:rPr lang="en-US" sz="2400" i="1" dirty="0"/>
              <a:t>regular</a:t>
            </a:r>
            <a:r>
              <a:rPr lang="en-US" sz="2400" dirty="0"/>
              <a:t> patterns:</a:t>
            </a:r>
          </a:p>
          <a:p>
            <a:pPr algn="ctr"/>
            <a:r>
              <a:rPr lang="en-US" sz="2400" b="1" i="1" dirty="0" err="1"/>
              <a:t>Lexing</a:t>
            </a:r>
            <a:r>
              <a:rPr lang="en-US" sz="2400" b="1" i="1" dirty="0"/>
              <a:t> “pulls out” these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E0EF66-808A-E8FF-6796-C6109D7E9C6F}"/>
              </a:ext>
            </a:extLst>
          </p:cNvPr>
          <p:cNvSpPr/>
          <p:nvPr/>
        </p:nvSpPr>
        <p:spPr>
          <a:xfrm>
            <a:off x="9837359" y="83623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(ID,”mike0",7)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E0A2FA-E03F-0AC7-C328-678F13B5CFEB}"/>
              </a:ext>
            </a:extLst>
          </p:cNvPr>
          <p:cNvSpPr/>
          <p:nvPr/>
        </p:nvSpPr>
        <p:spPr>
          <a:xfrm>
            <a:off x="2420149" y="1802157"/>
            <a:ext cx="874195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49AE42-A722-04BA-0236-6B629B874D6E}"/>
              </a:ext>
            </a:extLst>
          </p:cNvPr>
          <p:cNvSpPr txBox="1"/>
          <p:nvPr/>
        </p:nvSpPr>
        <p:spPr>
          <a:xfrm>
            <a:off x="7163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User-defined identifiers have regular patterns.</a:t>
            </a:r>
          </a:p>
          <a:p>
            <a:pPr algn="ctr"/>
            <a:r>
              <a:rPr lang="en-US" sz="2400" b="1" i="1" dirty="0"/>
              <a:t>Look for these regular patterns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8CF4630-AD51-6839-C8AC-A9EC3821E5EB}"/>
              </a:ext>
            </a:extLst>
          </p:cNvPr>
          <p:cNvSpPr/>
          <p:nvPr/>
        </p:nvSpPr>
        <p:spPr>
          <a:xfrm>
            <a:off x="2447004" y="3057953"/>
            <a:ext cx="874195" cy="35304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051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7975A8-0101-0604-5952-B433B50F8556}"/>
              </a:ext>
            </a:extLst>
          </p:cNvPr>
          <p:cNvSpPr/>
          <p:nvPr/>
        </p:nvSpPr>
        <p:spPr>
          <a:xfrm>
            <a:off x="655780" y="0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E5B6AF-9592-13AF-8145-2FE58FD4745A}"/>
              </a:ext>
            </a:extLst>
          </p:cNvPr>
          <p:cNvSpPr/>
          <p:nvPr/>
        </p:nvSpPr>
        <p:spPr>
          <a:xfrm>
            <a:off x="3048000" y="12526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(ID,”mike0",7)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0E10EE-C89A-0348-19BA-97A4679D4DD1}"/>
              </a:ext>
            </a:extLst>
          </p:cNvPr>
          <p:cNvSpPr txBox="1"/>
          <p:nvPr/>
        </p:nvSpPr>
        <p:spPr>
          <a:xfrm>
            <a:off x="6300401" y="2129425"/>
            <a:ext cx="5687198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After </a:t>
            </a:r>
            <a:r>
              <a:rPr lang="en-US" sz="2400" dirty="0" err="1"/>
              <a:t>lexing</a:t>
            </a:r>
            <a:r>
              <a:rPr lang="en-US" sz="2400" dirty="0"/>
              <a:t>, two programs that are identical</a:t>
            </a:r>
          </a:p>
          <a:p>
            <a:r>
              <a:rPr lang="en-US" sz="2400" dirty="0"/>
              <a:t>except for comments, identifier names, and</a:t>
            </a:r>
          </a:p>
          <a:p>
            <a:r>
              <a:rPr lang="en-US" sz="2400" dirty="0"/>
              <a:t>what’s in strings show identical patterns.</a:t>
            </a:r>
          </a:p>
        </p:txBody>
      </p:sp>
    </p:spTree>
    <p:extLst>
      <p:ext uri="{BB962C8B-B14F-4D97-AF65-F5344CB8AC3E}">
        <p14:creationId xmlns:p14="http://schemas.microsoft.com/office/powerpoint/2010/main" val="2091038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CDBE0-3AA4-4445-8764-D97BCF4D7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and Due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F9EA6-7D4C-524D-8BC8-99583C9F8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State machines</a:t>
            </a:r>
          </a:p>
          <a:p>
            <a:pPr lvl="1"/>
            <a:r>
              <a:rPr lang="en-US" dirty="0"/>
              <a:t>Elements of state machine definition</a:t>
            </a:r>
          </a:p>
          <a:p>
            <a:pPr lvl="1"/>
            <a:r>
              <a:rPr lang="en-US" dirty="0"/>
              <a:t>Parallel and max algorithm for project 1</a:t>
            </a:r>
          </a:p>
          <a:p>
            <a:r>
              <a:rPr lang="en-US" dirty="0"/>
              <a:t>Due</a:t>
            </a:r>
          </a:p>
          <a:p>
            <a:pPr lvl="1"/>
            <a:r>
              <a:rPr lang="en-US" dirty="0"/>
              <a:t>HW 2 due today</a:t>
            </a:r>
          </a:p>
          <a:p>
            <a:pPr lvl="1"/>
            <a:r>
              <a:rPr lang="en-US" dirty="0"/>
              <a:t>HW 3 due Monday</a:t>
            </a:r>
          </a:p>
          <a:p>
            <a:pPr lvl="1"/>
            <a:r>
              <a:rPr lang="en-US" dirty="0"/>
              <a:t>HW 4 due Wednesday</a:t>
            </a:r>
          </a:p>
          <a:p>
            <a:pPr lvl="1"/>
            <a:r>
              <a:rPr lang="en-US" dirty="0"/>
              <a:t>Project 1 due Tuesday, Sept 28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You can start project 1 today, but we’ll finish the lecture on Monday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979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7975A8-0101-0604-5952-B433B50F8556}"/>
              </a:ext>
            </a:extLst>
          </p:cNvPr>
          <p:cNvSpPr/>
          <p:nvPr/>
        </p:nvSpPr>
        <p:spPr>
          <a:xfrm>
            <a:off x="655780" y="0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(ID,"f",6)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(ID,"f",7)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E5B6AF-9592-13AF-8145-2FE58FD4745A}"/>
              </a:ext>
            </a:extLst>
          </p:cNvPr>
          <p:cNvSpPr/>
          <p:nvPr/>
        </p:nvSpPr>
        <p:spPr>
          <a:xfrm>
            <a:off x="3048000" y="12526"/>
            <a:ext cx="6096000" cy="720197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400" dirty="0"/>
              <a:t>(SCHEMES,"Schemes",1)</a:t>
            </a:r>
          </a:p>
          <a:p>
            <a:r>
              <a:rPr lang="en-US" sz="1400" dirty="0"/>
              <a:t>(COLON,":",1)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(ID,”mike0",2)</a:t>
            </a:r>
          </a:p>
          <a:p>
            <a:r>
              <a:rPr lang="en-US" sz="1400" dirty="0"/>
              <a:t>(LEFT_PAREN,"(",2)</a:t>
            </a:r>
          </a:p>
          <a:p>
            <a:r>
              <a:rPr lang="en-US" sz="1400" dirty="0"/>
              <a:t>(ID,"A",2)</a:t>
            </a:r>
          </a:p>
          <a:p>
            <a:r>
              <a:rPr lang="en-US" sz="1400" dirty="0"/>
              <a:t>(COMMA,",",2)</a:t>
            </a:r>
          </a:p>
          <a:p>
            <a:r>
              <a:rPr lang="en-US" sz="1400" dirty="0"/>
              <a:t>(ID,"B",2)</a:t>
            </a:r>
          </a:p>
          <a:p>
            <a:r>
              <a:rPr lang="en-US" sz="1400" dirty="0"/>
              <a:t>(RIGHT_PAREN,")",2)</a:t>
            </a:r>
          </a:p>
          <a:p>
            <a:r>
              <a:rPr lang="en-US" sz="1400" dirty="0"/>
              <a:t>(ID,"g",3)</a:t>
            </a:r>
          </a:p>
          <a:p>
            <a:r>
              <a:rPr lang="en-US" sz="1400" dirty="0"/>
              <a:t>(LEFT_PAREN,"(",3)</a:t>
            </a:r>
          </a:p>
          <a:p>
            <a:r>
              <a:rPr lang="en-US" sz="1400" dirty="0"/>
              <a:t>(ID,"C",3)</a:t>
            </a:r>
          </a:p>
          <a:p>
            <a:r>
              <a:rPr lang="en-US" sz="1400" dirty="0"/>
              <a:t>(COMMA,",",3)</a:t>
            </a:r>
          </a:p>
          <a:p>
            <a:r>
              <a:rPr lang="en-US" sz="1400" dirty="0"/>
              <a:t>(ID,"D",3)</a:t>
            </a:r>
          </a:p>
          <a:p>
            <a:r>
              <a:rPr lang="en-US" sz="1400" dirty="0"/>
              <a:t>(RIGHT_PAREN,")",3)</a:t>
            </a:r>
          </a:p>
          <a:p>
            <a:r>
              <a:rPr lang="en-US" sz="1400" dirty="0"/>
              <a:t>(FACTS,"Facts",5)</a:t>
            </a:r>
          </a:p>
          <a:p>
            <a:r>
              <a:rPr lang="en-US" sz="1400" dirty="0"/>
              <a:t>(COLON,":",5)</a:t>
            </a:r>
          </a:p>
          <a:p>
            <a:r>
              <a:rPr lang="en-US" sz="1400" dirty="0">
                <a:highlight>
                  <a:srgbClr val="FFFF00"/>
                </a:highlight>
              </a:rPr>
              <a:t>(ID,”mike0",6)</a:t>
            </a:r>
          </a:p>
          <a:p>
            <a:r>
              <a:rPr lang="en-US" sz="1400" dirty="0"/>
              <a:t>(LEFT_PAREN,"(",6)</a:t>
            </a:r>
          </a:p>
          <a:p>
            <a:r>
              <a:rPr lang="en-US" sz="1400" dirty="0"/>
              <a:t>(STRING,"'1’”,6)</a:t>
            </a:r>
          </a:p>
          <a:p>
            <a:r>
              <a:rPr lang="en-US" sz="1400" dirty="0"/>
              <a:t>(COMMA,",",6)</a:t>
            </a:r>
          </a:p>
          <a:p>
            <a:r>
              <a:rPr lang="en-US" sz="1400" dirty="0"/>
              <a:t>(STRING,"'2’”,6)</a:t>
            </a:r>
          </a:p>
          <a:p>
            <a:r>
              <a:rPr lang="en-US" sz="1400" dirty="0"/>
              <a:t>(RIGHT_PAREN,")",6)</a:t>
            </a:r>
          </a:p>
          <a:p>
            <a:r>
              <a:rPr lang="en-US" sz="1400" dirty="0"/>
              <a:t>(PERIOD,".",6)</a:t>
            </a:r>
          </a:p>
          <a:p>
            <a:r>
              <a:rPr lang="en-US" sz="1400" dirty="0"/>
              <a:t>(ID,”mike0",7)</a:t>
            </a:r>
          </a:p>
          <a:p>
            <a:r>
              <a:rPr lang="en-US" sz="1400" dirty="0"/>
              <a:t>(LEFT_PAREN,"(",7)</a:t>
            </a:r>
          </a:p>
          <a:p>
            <a:r>
              <a:rPr lang="en-US" sz="1400" dirty="0"/>
              <a:t>(STRING,"'4’”,7)</a:t>
            </a:r>
          </a:p>
          <a:p>
            <a:r>
              <a:rPr lang="en-US" sz="1400" dirty="0"/>
              <a:t>(COMMA,",",7)</a:t>
            </a:r>
          </a:p>
          <a:p>
            <a:r>
              <a:rPr lang="en-US" sz="1400" dirty="0"/>
              <a:t>(STRING,"'3’”,7)</a:t>
            </a:r>
          </a:p>
          <a:p>
            <a:r>
              <a:rPr lang="en-US" sz="1400" dirty="0"/>
              <a:t>(RIGHT_PAREN,")",7)</a:t>
            </a:r>
          </a:p>
          <a:p>
            <a:r>
              <a:rPr lang="en-US" sz="1400" dirty="0"/>
              <a:t>(PERIOD,".",7)</a:t>
            </a:r>
          </a:p>
          <a:p>
            <a:r>
              <a:rPr lang="en-US" sz="1400" dirty="0"/>
              <a:t>(ID,"g",8)</a:t>
            </a:r>
          </a:p>
          <a:p>
            <a:r>
              <a:rPr lang="en-US" sz="1400" dirty="0"/>
              <a:t>(LEFT_PAREN,"(",8)</a:t>
            </a:r>
          </a:p>
          <a:p>
            <a:r>
              <a:rPr lang="en-US" sz="1400" dirty="0"/>
              <a:t>(STRING,"'3’”,8)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0E10EE-C89A-0348-19BA-97A4679D4DD1}"/>
              </a:ext>
            </a:extLst>
          </p:cNvPr>
          <p:cNvSpPr txBox="1"/>
          <p:nvPr/>
        </p:nvSpPr>
        <p:spPr>
          <a:xfrm>
            <a:off x="6300401" y="2129425"/>
            <a:ext cx="5687198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After </a:t>
            </a:r>
            <a:r>
              <a:rPr lang="en-US" sz="2400" dirty="0" err="1"/>
              <a:t>lexing</a:t>
            </a:r>
            <a:r>
              <a:rPr lang="en-US" sz="2400" dirty="0"/>
              <a:t>, two programs that are identical</a:t>
            </a:r>
          </a:p>
          <a:p>
            <a:r>
              <a:rPr lang="en-US" sz="2400" dirty="0"/>
              <a:t>except for comments, identifier names, and</a:t>
            </a:r>
          </a:p>
          <a:p>
            <a:r>
              <a:rPr lang="en-US" sz="2400" dirty="0"/>
              <a:t>what’s in strings show identical patterns.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673895-4863-EA26-B568-FB46767A5B95}"/>
              </a:ext>
            </a:extLst>
          </p:cNvPr>
          <p:cNvSpPr txBox="1"/>
          <p:nvPr/>
        </p:nvSpPr>
        <p:spPr>
          <a:xfrm>
            <a:off x="6300401" y="3897682"/>
            <a:ext cx="532601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We need a tool to extract these patterns!</a:t>
            </a:r>
          </a:p>
        </p:txBody>
      </p:sp>
    </p:spTree>
    <p:extLst>
      <p:ext uri="{BB962C8B-B14F-4D97-AF65-F5344CB8AC3E}">
        <p14:creationId xmlns:p14="http://schemas.microsoft.com/office/powerpoint/2010/main" val="14244022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A5FE0-EA99-89F5-1F30-B5F9C78C0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22EC47-A746-1F50-1EF8-728A65958F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cousin of regular expressions</a:t>
            </a:r>
          </a:p>
        </p:txBody>
      </p:sp>
    </p:spTree>
    <p:extLst>
      <p:ext uri="{BB962C8B-B14F-4D97-AF65-F5344CB8AC3E}">
        <p14:creationId xmlns:p14="http://schemas.microsoft.com/office/powerpoint/2010/main" val="1080972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454132-00FF-7125-35FD-800B73F2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D10A4-EC38-A7EE-9587-5A206F376618}"/>
              </a:ext>
            </a:extLst>
          </p:cNvPr>
          <p:cNvSpPr/>
          <p:nvPr/>
        </p:nvSpPr>
        <p:spPr>
          <a:xfrm>
            <a:off x="838200" y="169068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mike0(A,B)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mike0('1','2').</a:t>
            </a:r>
          </a:p>
          <a:p>
            <a:r>
              <a:rPr lang="en-US" sz="2000" dirty="0"/>
              <a:t>    mike0('4','3').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mike0('3',Z)?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EF6A5-00D7-1EED-F862-AFD86C515455}"/>
              </a:ext>
            </a:extLst>
          </p:cNvPr>
          <p:cNvSpPr txBox="1"/>
          <p:nvPr/>
        </p:nvSpPr>
        <p:spPr>
          <a:xfrm>
            <a:off x="3038968" y="2228671"/>
            <a:ext cx="5775171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Each keyword, symbol, identifier, and string</a:t>
            </a:r>
          </a:p>
          <a:p>
            <a:r>
              <a:rPr lang="en-US" sz="2400" dirty="0"/>
              <a:t>follows a pattern that can be described using</a:t>
            </a:r>
          </a:p>
          <a:p>
            <a:r>
              <a:rPr lang="en-US" sz="2400" dirty="0"/>
              <a:t>a regular expression.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B374CB1-0266-D0D5-6C41-FBC1EB268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9996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454132-00FF-7125-35FD-800B73F2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D10A4-EC38-A7EE-9587-5A206F376618}"/>
              </a:ext>
            </a:extLst>
          </p:cNvPr>
          <p:cNvSpPr/>
          <p:nvPr/>
        </p:nvSpPr>
        <p:spPr>
          <a:xfrm>
            <a:off x="838200" y="169068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mike0(A,B)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mike0('1','2').</a:t>
            </a:r>
          </a:p>
          <a:p>
            <a:r>
              <a:rPr lang="en-US" sz="2000" dirty="0"/>
              <a:t>    mike0('4','3').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mike0('3',Z)?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EF6A5-00D7-1EED-F862-AFD86C515455}"/>
              </a:ext>
            </a:extLst>
          </p:cNvPr>
          <p:cNvSpPr txBox="1"/>
          <p:nvPr/>
        </p:nvSpPr>
        <p:spPr>
          <a:xfrm>
            <a:off x="3038968" y="2228671"/>
            <a:ext cx="5775171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Each keyword, symbol, identifier, and string</a:t>
            </a:r>
          </a:p>
          <a:p>
            <a:r>
              <a:rPr lang="en-US" sz="2400" dirty="0"/>
              <a:t>follows a pattern that can be described using</a:t>
            </a:r>
          </a:p>
          <a:p>
            <a:r>
              <a:rPr lang="en-US" sz="2400" dirty="0"/>
              <a:t>a regular expression.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B374CB1-0266-D0D5-6C41-FBC1EB268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4F06AD-A68E-77C8-2786-0DCDE721A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1653" y="3798094"/>
            <a:ext cx="4749800" cy="317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935145-59F6-48D2-D44E-460B90414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2832" y="4167188"/>
            <a:ext cx="6680200" cy="31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B101DD-3124-A49F-A09B-A6BEA8FAED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5350" y="4690596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212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454132-00FF-7125-35FD-800B73F2F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D10A4-EC38-A7EE-9587-5A206F376618}"/>
              </a:ext>
            </a:extLst>
          </p:cNvPr>
          <p:cNvSpPr/>
          <p:nvPr/>
        </p:nvSpPr>
        <p:spPr>
          <a:xfrm>
            <a:off x="838200" y="169068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mike0(A,B)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mike0('1','2').</a:t>
            </a:r>
          </a:p>
          <a:p>
            <a:r>
              <a:rPr lang="en-US" sz="2000" dirty="0"/>
              <a:t>    mike0('4','3').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mike0('3',Z)?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EF6A5-00D7-1EED-F862-AFD86C515455}"/>
              </a:ext>
            </a:extLst>
          </p:cNvPr>
          <p:cNvSpPr txBox="1"/>
          <p:nvPr/>
        </p:nvSpPr>
        <p:spPr>
          <a:xfrm>
            <a:off x="3038968" y="2228671"/>
            <a:ext cx="5775171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Each keyword, symbol, identifier, and string</a:t>
            </a:r>
          </a:p>
          <a:p>
            <a:r>
              <a:rPr lang="en-US" sz="2400" dirty="0"/>
              <a:t>follows a pattern that can be described using</a:t>
            </a:r>
          </a:p>
          <a:p>
            <a:r>
              <a:rPr lang="en-US" sz="2400" dirty="0"/>
              <a:t>a regular expression.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B374CB1-0266-D0D5-6C41-FBC1EB268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3"/>
          <a:stretch/>
        </p:blipFill>
        <p:spPr>
          <a:xfrm>
            <a:off x="8814139" y="0"/>
            <a:ext cx="3391429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4F06AD-A68E-77C8-2786-0DCDE721A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1653" y="3798094"/>
            <a:ext cx="4749800" cy="317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935145-59F6-48D2-D44E-460B90414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2832" y="4167188"/>
            <a:ext cx="6680200" cy="31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B101DD-3124-A49F-A09B-A6BEA8FAED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5350" y="4690596"/>
            <a:ext cx="2781300" cy="228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AC08B0-AA47-EBE5-A25E-4C101BD69931}"/>
              </a:ext>
            </a:extLst>
          </p:cNvPr>
          <p:cNvSpPr txBox="1"/>
          <p:nvPr/>
        </p:nvSpPr>
        <p:spPr>
          <a:xfrm>
            <a:off x="2925346" y="5125104"/>
            <a:ext cx="587257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Infinite number of legal identifiers. That’s bad</a:t>
            </a:r>
          </a:p>
        </p:txBody>
      </p:sp>
    </p:spTree>
    <p:extLst>
      <p:ext uri="{BB962C8B-B14F-4D97-AF65-F5344CB8AC3E}">
        <p14:creationId xmlns:p14="http://schemas.microsoft.com/office/powerpoint/2010/main" val="23822672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pattern manager tools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A0744D-A915-53EA-5FA8-B02813E3FB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Regular Expressions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F62B156-9D89-BA5E-88FE-6D245A52ECCE}"/>
              </a:ext>
            </a:extLst>
          </p:cNvPr>
          <p:cNvSpPr/>
          <p:nvPr/>
        </p:nvSpPr>
        <p:spPr>
          <a:xfrm>
            <a:off x="1372092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Regular Expression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718A01-59B7-605D-4A89-6C94CB30A8FD}"/>
              </a:ext>
            </a:extLst>
          </p:cNvPr>
          <p:cNvSpPr txBox="1"/>
          <p:nvPr/>
        </p:nvSpPr>
        <p:spPr>
          <a:xfrm>
            <a:off x="1696089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64BCA3B-E6A1-484D-E7BE-B01D866EF109}"/>
              </a:ext>
            </a:extLst>
          </p:cNvPr>
          <p:cNvSpPr/>
          <p:nvPr/>
        </p:nvSpPr>
        <p:spPr>
          <a:xfrm>
            <a:off x="2175077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44D8AE72-0ACB-4046-430F-F8CD34615B5A}"/>
              </a:ext>
            </a:extLst>
          </p:cNvPr>
          <p:cNvSpPr/>
          <p:nvPr/>
        </p:nvSpPr>
        <p:spPr>
          <a:xfrm>
            <a:off x="2175077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08032-4808-2D08-F5A6-5F861D6369AE}"/>
              </a:ext>
            </a:extLst>
          </p:cNvPr>
          <p:cNvSpPr txBox="1"/>
          <p:nvPr/>
        </p:nvSpPr>
        <p:spPr>
          <a:xfrm>
            <a:off x="838200" y="5773291"/>
            <a:ext cx="34478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All strings matching</a:t>
            </a:r>
          </a:p>
          <a:p>
            <a:pPr algn="ctr"/>
            <a:r>
              <a:rPr lang="en-US" sz="3200" dirty="0"/>
              <a:t>that pattern</a:t>
            </a:r>
          </a:p>
        </p:txBody>
      </p:sp>
    </p:spTree>
    <p:extLst>
      <p:ext uri="{BB962C8B-B14F-4D97-AF65-F5344CB8AC3E}">
        <p14:creationId xmlns:p14="http://schemas.microsoft.com/office/powerpoint/2010/main" val="16231271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pattern manager tools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A0744D-A915-53EA-5FA8-B02813E3FB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Regular Expressions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Automata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F62B156-9D89-BA5E-88FE-6D245A52ECCE}"/>
              </a:ext>
            </a:extLst>
          </p:cNvPr>
          <p:cNvSpPr/>
          <p:nvPr/>
        </p:nvSpPr>
        <p:spPr>
          <a:xfrm>
            <a:off x="1372092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Regular Expression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718A01-59B7-605D-4A89-6C94CB30A8FD}"/>
              </a:ext>
            </a:extLst>
          </p:cNvPr>
          <p:cNvSpPr txBox="1"/>
          <p:nvPr/>
        </p:nvSpPr>
        <p:spPr>
          <a:xfrm>
            <a:off x="1696089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564BCA3B-E6A1-484D-E7BE-B01D866EF109}"/>
              </a:ext>
            </a:extLst>
          </p:cNvPr>
          <p:cNvSpPr/>
          <p:nvPr/>
        </p:nvSpPr>
        <p:spPr>
          <a:xfrm>
            <a:off x="2175077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44D8AE72-0ACB-4046-430F-F8CD34615B5A}"/>
              </a:ext>
            </a:extLst>
          </p:cNvPr>
          <p:cNvSpPr/>
          <p:nvPr/>
        </p:nvSpPr>
        <p:spPr>
          <a:xfrm>
            <a:off x="2175077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08032-4808-2D08-F5A6-5F861D6369AE}"/>
              </a:ext>
            </a:extLst>
          </p:cNvPr>
          <p:cNvSpPr txBox="1"/>
          <p:nvPr/>
        </p:nvSpPr>
        <p:spPr>
          <a:xfrm>
            <a:off x="838200" y="5773291"/>
            <a:ext cx="34478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All strings matching</a:t>
            </a:r>
          </a:p>
          <a:p>
            <a:pPr algn="ctr"/>
            <a:r>
              <a:rPr lang="en-US" sz="3200" dirty="0"/>
              <a:t>that pattern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248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pattern manager tools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Automata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790F064-8F35-AE2C-5A94-D9596342C134}"/>
              </a:ext>
            </a:extLst>
          </p:cNvPr>
          <p:cNvSpPr/>
          <p:nvPr/>
        </p:nvSpPr>
        <p:spPr>
          <a:xfrm>
            <a:off x="2247165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137116-5C1A-3200-E09F-02C3BB2E399F}"/>
              </a:ext>
            </a:extLst>
          </p:cNvPr>
          <p:cNvSpPr txBox="1"/>
          <p:nvPr/>
        </p:nvSpPr>
        <p:spPr>
          <a:xfrm>
            <a:off x="2502950" y="1852045"/>
            <a:ext cx="171976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Identifier</a:t>
            </a:r>
          </a:p>
          <a:p>
            <a:pPr algn="ctr"/>
            <a:r>
              <a:rPr lang="en-US" sz="3200" dirty="0"/>
              <a:t>pattern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3D6920B2-43FB-FA12-539F-CB001E22170E}"/>
              </a:ext>
            </a:extLst>
          </p:cNvPr>
          <p:cNvSpPr/>
          <p:nvPr/>
        </p:nvSpPr>
        <p:spPr>
          <a:xfrm>
            <a:off x="3050150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0B184C82-11FE-7C38-FA64-B0572A09CFC5}"/>
              </a:ext>
            </a:extLst>
          </p:cNvPr>
          <p:cNvSpPr/>
          <p:nvPr/>
        </p:nvSpPr>
        <p:spPr>
          <a:xfrm>
            <a:off x="3050150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7925AD-D334-5D22-A596-254650306B60}"/>
              </a:ext>
            </a:extLst>
          </p:cNvPr>
          <p:cNvSpPr txBox="1"/>
          <p:nvPr/>
        </p:nvSpPr>
        <p:spPr>
          <a:xfrm>
            <a:off x="2910870" y="5784609"/>
            <a:ext cx="729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yes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9FB303-98CB-5123-45A0-EF8DC1C2BBBD}"/>
              </a:ext>
            </a:extLst>
          </p:cNvPr>
          <p:cNvSpPr txBox="1"/>
          <p:nvPr/>
        </p:nvSpPr>
        <p:spPr>
          <a:xfrm>
            <a:off x="45382" y="4029640"/>
            <a:ext cx="1192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mike2</a:t>
            </a: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9B43EF19-6324-4395-6606-F240BED5B2A1}"/>
              </a:ext>
            </a:extLst>
          </p:cNvPr>
          <p:cNvSpPr/>
          <p:nvPr/>
        </p:nvSpPr>
        <p:spPr>
          <a:xfrm rot="16200000">
            <a:off x="1481895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39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pattern manager tools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Automata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790F064-8F35-AE2C-5A94-D9596342C134}"/>
              </a:ext>
            </a:extLst>
          </p:cNvPr>
          <p:cNvSpPr/>
          <p:nvPr/>
        </p:nvSpPr>
        <p:spPr>
          <a:xfrm>
            <a:off x="2247165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137116-5C1A-3200-E09F-02C3BB2E399F}"/>
              </a:ext>
            </a:extLst>
          </p:cNvPr>
          <p:cNvSpPr txBox="1"/>
          <p:nvPr/>
        </p:nvSpPr>
        <p:spPr>
          <a:xfrm>
            <a:off x="2502950" y="1852045"/>
            <a:ext cx="171976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Identifier</a:t>
            </a:r>
          </a:p>
          <a:p>
            <a:pPr algn="ctr"/>
            <a:r>
              <a:rPr lang="en-US" sz="3200" dirty="0"/>
              <a:t>pattern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3D6920B2-43FB-FA12-539F-CB001E22170E}"/>
              </a:ext>
            </a:extLst>
          </p:cNvPr>
          <p:cNvSpPr/>
          <p:nvPr/>
        </p:nvSpPr>
        <p:spPr>
          <a:xfrm>
            <a:off x="3050150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0B184C82-11FE-7C38-FA64-B0572A09CFC5}"/>
              </a:ext>
            </a:extLst>
          </p:cNvPr>
          <p:cNvSpPr/>
          <p:nvPr/>
        </p:nvSpPr>
        <p:spPr>
          <a:xfrm>
            <a:off x="3050150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7925AD-D334-5D22-A596-254650306B60}"/>
              </a:ext>
            </a:extLst>
          </p:cNvPr>
          <p:cNvSpPr txBox="1"/>
          <p:nvPr/>
        </p:nvSpPr>
        <p:spPr>
          <a:xfrm>
            <a:off x="2966879" y="5784609"/>
            <a:ext cx="6174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no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9FB303-98CB-5123-45A0-EF8DC1C2BBBD}"/>
              </a:ext>
            </a:extLst>
          </p:cNvPr>
          <p:cNvSpPr txBox="1"/>
          <p:nvPr/>
        </p:nvSpPr>
        <p:spPr>
          <a:xfrm>
            <a:off x="45382" y="4029640"/>
            <a:ext cx="1192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2mike</a:t>
            </a: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9B43EF19-6324-4395-6606-F240BED5B2A1}"/>
              </a:ext>
            </a:extLst>
          </p:cNvPr>
          <p:cNvSpPr/>
          <p:nvPr/>
        </p:nvSpPr>
        <p:spPr>
          <a:xfrm rot="16200000">
            <a:off x="1481895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1444E9-F3D5-FA47-2E20-7D3A7756D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9279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57A502-EEF3-09E1-0CC5-6169695FF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Machines and </a:t>
            </a:r>
            <a:br>
              <a:rPr lang="en-US" dirty="0"/>
            </a:br>
            <a:r>
              <a:rPr lang="en-US" dirty="0"/>
              <a:t>Finite State Automata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A87E6A-014F-A98C-0052-4A59D470C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outputs anything we want anytime we want</a:t>
            </a:r>
          </a:p>
          <a:p>
            <a:r>
              <a:rPr lang="en-US" dirty="0"/>
              <a:t>One just says “yes” or “no”</a:t>
            </a:r>
          </a:p>
        </p:txBody>
      </p:sp>
    </p:spTree>
    <p:extLst>
      <p:ext uri="{BB962C8B-B14F-4D97-AF65-F5344CB8AC3E}">
        <p14:creationId xmlns:p14="http://schemas.microsoft.com/office/powerpoint/2010/main" val="351616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CF073-88DF-9586-2604-AA8FC4019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rooms beginning on Monday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B880C-1538-A62B-C1F0-D07454E41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u="sng" dirty="0">
                <a:solidFill>
                  <a:srgbClr val="313338"/>
                </a:solidFill>
                <a:effectLst/>
                <a:latin typeface="gg sans"/>
              </a:rPr>
              <a:t>11am section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. C S 236-003 MWF 11:00-11:50 in JFSB B037 </a:t>
            </a:r>
          </a:p>
          <a:p>
            <a:endParaRPr lang="en-US" dirty="0">
              <a:solidFill>
                <a:srgbClr val="313338"/>
              </a:solidFill>
              <a:latin typeface="gg sans"/>
            </a:endParaRPr>
          </a:p>
          <a:p>
            <a:r>
              <a:rPr lang="en-US" b="1" i="0" u="sng" dirty="0">
                <a:solidFill>
                  <a:srgbClr val="313338"/>
                </a:solidFill>
                <a:effectLst/>
                <a:latin typeface="gg sans"/>
              </a:rPr>
              <a:t>1pm section</a:t>
            </a:r>
            <a:r>
              <a:rPr lang="en-US" b="0" i="0" dirty="0">
                <a:solidFill>
                  <a:srgbClr val="313338"/>
                </a:solidFill>
                <a:effectLst/>
                <a:latin typeface="gg sans"/>
              </a:rPr>
              <a:t>. C S 236-001 MWF 1:00-1:50 in MCKB 115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7787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269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B3831-32D7-FB4C-8962-468AE3B9F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 Model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8230A4C-C058-B642-BB3F-80008025A63E}"/>
              </a:ext>
            </a:extLst>
          </p:cNvPr>
          <p:cNvGrpSpPr/>
          <p:nvPr/>
        </p:nvGrpSpPr>
        <p:grpSpPr>
          <a:xfrm>
            <a:off x="2231571" y="2024740"/>
            <a:ext cx="6574970" cy="1404260"/>
            <a:chOff x="2231571" y="2024740"/>
            <a:chExt cx="6574970" cy="140426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A13F4718-B1C1-094F-B052-B5EFCFC7306C}"/>
                </a:ext>
              </a:extLst>
            </p:cNvPr>
            <p:cNvSpPr/>
            <p:nvPr/>
          </p:nvSpPr>
          <p:spPr>
            <a:xfrm>
              <a:off x="2231571" y="2024743"/>
              <a:ext cx="1034143" cy="72934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S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B3425E54-44C0-6C4F-BE44-D711B2BF759B}"/>
                </a:ext>
              </a:extLst>
            </p:cNvPr>
            <p:cNvSpPr/>
            <p:nvPr/>
          </p:nvSpPr>
          <p:spPr>
            <a:xfrm>
              <a:off x="3897085" y="2024742"/>
              <a:ext cx="1034143" cy="72934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E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1243AF6E-2FCA-B447-B875-59F2AB291227}"/>
                </a:ext>
              </a:extLst>
            </p:cNvPr>
            <p:cNvSpPr/>
            <p:nvPr/>
          </p:nvSpPr>
          <p:spPr>
            <a:xfrm>
              <a:off x="5562599" y="2024741"/>
              <a:ext cx="1034143" cy="72934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F348F3D-7F9A-4E41-8E88-75469581793D}"/>
                </a:ext>
              </a:extLst>
            </p:cNvPr>
            <p:cNvSpPr/>
            <p:nvPr/>
          </p:nvSpPr>
          <p:spPr>
            <a:xfrm>
              <a:off x="7228113" y="2024740"/>
              <a:ext cx="1034143" cy="72934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R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A9397A7-EDC4-7343-B7C1-091291F88686}"/>
                </a:ext>
              </a:extLst>
            </p:cNvPr>
            <p:cNvCxnSpPr>
              <a:stCxn id="4" idx="3"/>
              <a:endCxn id="5" idx="1"/>
            </p:cNvCxnSpPr>
            <p:nvPr/>
          </p:nvCxnSpPr>
          <p:spPr>
            <a:xfrm flipV="1">
              <a:off x="3265714" y="2389414"/>
              <a:ext cx="631371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EB589832-147F-2247-8D20-06F227D5458E}"/>
                </a:ext>
              </a:extLst>
            </p:cNvPr>
            <p:cNvCxnSpPr/>
            <p:nvPr/>
          </p:nvCxnSpPr>
          <p:spPr>
            <a:xfrm flipV="1">
              <a:off x="4931228" y="2389410"/>
              <a:ext cx="631371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00B025A-D61B-924F-AE51-552B9F3D2D47}"/>
                </a:ext>
              </a:extLst>
            </p:cNvPr>
            <p:cNvCxnSpPr/>
            <p:nvPr/>
          </p:nvCxnSpPr>
          <p:spPr>
            <a:xfrm flipV="1">
              <a:off x="6596742" y="2389409"/>
              <a:ext cx="631371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515E0F7-C7F9-4244-9AD8-06A36BA7B8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2256" y="2389410"/>
              <a:ext cx="544285" cy="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BDDF41-B25C-7446-BE6C-3556A7B27A12}"/>
                </a:ext>
              </a:extLst>
            </p:cNvPr>
            <p:cNvCxnSpPr>
              <a:cxnSpLocks/>
            </p:cNvCxnSpPr>
            <p:nvPr/>
          </p:nvCxnSpPr>
          <p:spPr>
            <a:xfrm>
              <a:off x="8806541" y="2389409"/>
              <a:ext cx="0" cy="103959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F3E88557-F4FF-0844-86B8-62AFF935A6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8642" y="3429000"/>
              <a:ext cx="605789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9377828-11D9-F549-B61A-7B3CE4821EF6}"/>
                </a:ext>
              </a:extLst>
            </p:cNvPr>
            <p:cNvCxnSpPr>
              <a:cxnSpLocks/>
              <a:endCxn id="4" idx="2"/>
            </p:cNvCxnSpPr>
            <p:nvPr/>
          </p:nvCxnSpPr>
          <p:spPr>
            <a:xfrm flipV="1">
              <a:off x="2748642" y="2754086"/>
              <a:ext cx="1" cy="67491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B96CAFF-A2A7-A24B-BA78-FA3553E89B3D}"/>
              </a:ext>
            </a:extLst>
          </p:cNvPr>
          <p:cNvSpPr txBox="1"/>
          <p:nvPr/>
        </p:nvSpPr>
        <p:spPr>
          <a:xfrm>
            <a:off x="1926771" y="4147457"/>
            <a:ext cx="34442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 = susceptible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 = exposed (but not infectious)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= infectious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 = removed</a:t>
            </a:r>
          </a:p>
        </p:txBody>
      </p:sp>
    </p:spTree>
    <p:extLst>
      <p:ext uri="{BB962C8B-B14F-4D97-AF65-F5344CB8AC3E}">
        <p14:creationId xmlns:p14="http://schemas.microsoft.com/office/powerpoint/2010/main" val="1761778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B3831-32D7-FB4C-8962-468AE3B9F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 Model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13F4718-B1C1-094F-B052-B5EFCFC7306C}"/>
              </a:ext>
            </a:extLst>
          </p:cNvPr>
          <p:cNvSpPr/>
          <p:nvPr/>
        </p:nvSpPr>
        <p:spPr>
          <a:xfrm>
            <a:off x="2231571" y="2024743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3425E54-44C0-6C4F-BE44-D711B2BF759B}"/>
              </a:ext>
            </a:extLst>
          </p:cNvPr>
          <p:cNvSpPr/>
          <p:nvPr/>
        </p:nvSpPr>
        <p:spPr>
          <a:xfrm>
            <a:off x="3897085" y="2024742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243AF6E-2FCA-B447-B875-59F2AB291227}"/>
              </a:ext>
            </a:extLst>
          </p:cNvPr>
          <p:cNvSpPr/>
          <p:nvPr/>
        </p:nvSpPr>
        <p:spPr>
          <a:xfrm>
            <a:off x="5562598" y="2487390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</a:t>
            </a:r>
            <a:r>
              <a:rPr lang="en-US" sz="3200" baseline="30000" dirty="0"/>
              <a:t>-</a:t>
            </a:r>
            <a:endParaRPr lang="en-US" sz="32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F348F3D-7F9A-4E41-8E88-75469581793D}"/>
              </a:ext>
            </a:extLst>
          </p:cNvPr>
          <p:cNvSpPr/>
          <p:nvPr/>
        </p:nvSpPr>
        <p:spPr>
          <a:xfrm>
            <a:off x="7228113" y="2024740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A9397A7-EDC4-7343-B7C1-091291F88686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3265714" y="2389414"/>
            <a:ext cx="631371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B589832-147F-2247-8D20-06F227D5458E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4931228" y="2389414"/>
            <a:ext cx="631370" cy="4626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00B025A-D61B-924F-AE51-552B9F3D2D4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6596741" y="2389412"/>
            <a:ext cx="631372" cy="4626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515E0F7-C7F9-4244-9AD8-06A36BA7B85D}"/>
              </a:ext>
            </a:extLst>
          </p:cNvPr>
          <p:cNvCxnSpPr>
            <a:cxnSpLocks/>
          </p:cNvCxnSpPr>
          <p:nvPr/>
        </p:nvCxnSpPr>
        <p:spPr>
          <a:xfrm flipV="1">
            <a:off x="8262256" y="2389410"/>
            <a:ext cx="544285" cy="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BDDF41-B25C-7446-BE6C-3556A7B27A12}"/>
              </a:ext>
            </a:extLst>
          </p:cNvPr>
          <p:cNvCxnSpPr>
            <a:cxnSpLocks/>
          </p:cNvCxnSpPr>
          <p:nvPr/>
        </p:nvCxnSpPr>
        <p:spPr>
          <a:xfrm>
            <a:off x="8806541" y="2389409"/>
            <a:ext cx="0" cy="103959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3E88557-F4FF-0844-86B8-62AFF935A6F8}"/>
              </a:ext>
            </a:extLst>
          </p:cNvPr>
          <p:cNvCxnSpPr>
            <a:cxnSpLocks/>
          </p:cNvCxnSpPr>
          <p:nvPr/>
        </p:nvCxnSpPr>
        <p:spPr>
          <a:xfrm flipH="1">
            <a:off x="2748642" y="3429000"/>
            <a:ext cx="6057899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9377828-11D9-F549-B61A-7B3CE4821EF6}"/>
              </a:ext>
            </a:extLst>
          </p:cNvPr>
          <p:cNvCxnSpPr>
            <a:cxnSpLocks/>
            <a:endCxn id="4" idx="2"/>
          </p:cNvCxnSpPr>
          <p:nvPr/>
        </p:nvCxnSpPr>
        <p:spPr>
          <a:xfrm flipV="1">
            <a:off x="2748642" y="2754086"/>
            <a:ext cx="1" cy="6749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B96CAFF-A2A7-A24B-BA78-FA3553E89B3D}"/>
              </a:ext>
            </a:extLst>
          </p:cNvPr>
          <p:cNvSpPr txBox="1"/>
          <p:nvPr/>
        </p:nvSpPr>
        <p:spPr>
          <a:xfrm>
            <a:off x="1926771" y="4147457"/>
            <a:ext cx="34958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 = susceptible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 = exposed (but not infectious)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</a:t>
            </a:r>
            <a:r>
              <a:rPr lang="en-US" baseline="30000" dirty="0"/>
              <a:t>+</a:t>
            </a:r>
            <a:r>
              <a:rPr lang="en-US" dirty="0"/>
              <a:t> = infectious and symptomatic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</a:t>
            </a:r>
            <a:r>
              <a:rPr lang="en-US" baseline="30000" dirty="0"/>
              <a:t>-</a:t>
            </a:r>
            <a:r>
              <a:rPr lang="en-US" dirty="0"/>
              <a:t> = infectious </a:t>
            </a:r>
            <a:r>
              <a:rPr lang="en-US"/>
              <a:t>and asymptomatic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 = removed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4BAC105-3F77-E341-AD7D-AD26B70D18BE}"/>
              </a:ext>
            </a:extLst>
          </p:cNvPr>
          <p:cNvSpPr/>
          <p:nvPr/>
        </p:nvSpPr>
        <p:spPr>
          <a:xfrm>
            <a:off x="5562597" y="1452223"/>
            <a:ext cx="1034143" cy="72934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</a:t>
            </a:r>
            <a:r>
              <a:rPr lang="en-US" sz="3200" baseline="30000" dirty="0"/>
              <a:t>+</a:t>
            </a:r>
            <a:endParaRPr lang="en-US" sz="32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92F0C89-03B9-6344-B2BD-8EE56C82522B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 flipV="1">
            <a:off x="4931228" y="1816895"/>
            <a:ext cx="631369" cy="5725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5D2E645-47B7-9842-9EF9-C6BFEF90AEEA}"/>
              </a:ext>
            </a:extLst>
          </p:cNvPr>
          <p:cNvCxnSpPr>
            <a:cxnSpLocks/>
            <a:stCxn id="15" idx="3"/>
            <a:endCxn id="7" idx="1"/>
          </p:cNvCxnSpPr>
          <p:nvPr/>
        </p:nvCxnSpPr>
        <p:spPr>
          <a:xfrm>
            <a:off x="6596740" y="1816895"/>
            <a:ext cx="631373" cy="5725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5000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AE00B5-7AC6-1646-AEA0-911D2C9E7C3D}"/>
              </a:ext>
            </a:extLst>
          </p:cNvPr>
          <p:cNvGrpSpPr/>
          <p:nvPr/>
        </p:nvGrpSpPr>
        <p:grpSpPr>
          <a:xfrm>
            <a:off x="4822371" y="3537856"/>
            <a:ext cx="5791200" cy="1796143"/>
            <a:chOff x="3341914" y="283029"/>
            <a:chExt cx="7260772" cy="2133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6F07C1-5C8A-3343-A3E1-768F36D63D02}"/>
                </a:ext>
              </a:extLst>
            </p:cNvPr>
            <p:cNvSpPr/>
            <p:nvPr/>
          </p:nvSpPr>
          <p:spPr>
            <a:xfrm>
              <a:off x="3341914" y="283029"/>
              <a:ext cx="7260772" cy="2133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1C2D9CE-05EB-3442-8948-971F409079DB}"/>
                </a:ext>
              </a:extLst>
            </p:cNvPr>
            <p:cNvGrpSpPr/>
            <p:nvPr/>
          </p:nvGrpSpPr>
          <p:grpSpPr>
            <a:xfrm>
              <a:off x="3646714" y="610675"/>
              <a:ext cx="6574970" cy="1404260"/>
              <a:chOff x="2231571" y="2024740"/>
              <a:chExt cx="6574970" cy="140426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F2BB867-90C1-4D45-85DB-E96956B43211}"/>
                  </a:ext>
                </a:extLst>
              </p:cNvPr>
              <p:cNvSpPr/>
              <p:nvPr/>
            </p:nvSpPr>
            <p:spPr>
              <a:xfrm>
                <a:off x="2231571" y="2024743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DA04BEAD-1109-6049-AB7F-314EB2C9C902}"/>
                  </a:ext>
                </a:extLst>
              </p:cNvPr>
              <p:cNvSpPr/>
              <p:nvPr/>
            </p:nvSpPr>
            <p:spPr>
              <a:xfrm>
                <a:off x="3897085" y="2024742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E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345DC393-7998-314A-B777-03DAF12F0054}"/>
                  </a:ext>
                </a:extLst>
              </p:cNvPr>
              <p:cNvSpPr/>
              <p:nvPr/>
            </p:nvSpPr>
            <p:spPr>
              <a:xfrm>
                <a:off x="5562599" y="2024741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I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CDF8EF7C-0F21-4C4F-AF48-3CF529DB0D90}"/>
                  </a:ext>
                </a:extLst>
              </p:cNvPr>
              <p:cNvSpPr/>
              <p:nvPr/>
            </p:nvSpPr>
            <p:spPr>
              <a:xfrm>
                <a:off x="7228113" y="2024740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R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EE33C19-600F-6E44-B54C-FA16FF4A6549}"/>
                  </a:ext>
                </a:extLst>
              </p:cNvPr>
              <p:cNvCxnSpPr>
                <a:stCxn id="6" idx="3"/>
                <a:endCxn id="7" idx="1"/>
              </p:cNvCxnSpPr>
              <p:nvPr/>
            </p:nvCxnSpPr>
            <p:spPr>
              <a:xfrm flipV="1">
                <a:off x="3265714" y="2389414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54B0B82-6D27-A64B-A01F-675917B3569F}"/>
                  </a:ext>
                </a:extLst>
              </p:cNvPr>
              <p:cNvCxnSpPr/>
              <p:nvPr/>
            </p:nvCxnSpPr>
            <p:spPr>
              <a:xfrm flipV="1">
                <a:off x="4931228" y="2389410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306E336-829B-A444-A046-656C86EAE871}"/>
                  </a:ext>
                </a:extLst>
              </p:cNvPr>
              <p:cNvCxnSpPr/>
              <p:nvPr/>
            </p:nvCxnSpPr>
            <p:spPr>
              <a:xfrm flipV="1">
                <a:off x="6596742" y="2389409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93AFDFFA-330C-CC4C-A1FC-11AA1E1B9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2256" y="2389410"/>
                <a:ext cx="544285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4D5E41E9-0A94-CC4A-8CD1-305F102F0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06541" y="2389409"/>
                <a:ext cx="0" cy="103959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652DE9A-6CDD-674D-9F2D-119D61C79E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48642" y="3429000"/>
                <a:ext cx="605789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7DB22CB-6507-094A-9F5A-78AD5619410A}"/>
                  </a:ext>
                </a:extLst>
              </p:cNvPr>
              <p:cNvCxnSpPr>
                <a:cxnSpLocks/>
                <a:endCxn id="6" idx="2"/>
              </p:cNvCxnSpPr>
              <p:nvPr/>
            </p:nvCxnSpPr>
            <p:spPr>
              <a:xfrm flipV="1">
                <a:off x="2748642" y="2754086"/>
                <a:ext cx="1" cy="6749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D98E9D-617E-C544-BCE5-8A91C95B19BF}"/>
              </a:ext>
            </a:extLst>
          </p:cNvPr>
          <p:cNvCxnSpPr>
            <a:cxnSpLocks/>
          </p:cNvCxnSpPr>
          <p:nvPr/>
        </p:nvCxnSpPr>
        <p:spPr>
          <a:xfrm>
            <a:off x="4229780" y="3722914"/>
            <a:ext cx="810306" cy="14151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5671D1-3D83-1647-AFC5-EDA323464283}"/>
              </a:ext>
            </a:extLst>
          </p:cNvPr>
          <p:cNvCxnSpPr>
            <a:cxnSpLocks/>
          </p:cNvCxnSpPr>
          <p:nvPr/>
        </p:nvCxnSpPr>
        <p:spPr>
          <a:xfrm>
            <a:off x="4229780" y="3722914"/>
            <a:ext cx="2164116" cy="14151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8599B9C-278F-A149-8F07-B19615852AB7}"/>
              </a:ext>
            </a:extLst>
          </p:cNvPr>
          <p:cNvCxnSpPr>
            <a:cxnSpLocks/>
          </p:cNvCxnSpPr>
          <p:nvPr/>
        </p:nvCxnSpPr>
        <p:spPr>
          <a:xfrm>
            <a:off x="4229780" y="3697541"/>
            <a:ext cx="3664010" cy="9613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E4A32A1-8BEF-3143-B623-9E28B6D19443}"/>
              </a:ext>
            </a:extLst>
          </p:cNvPr>
          <p:cNvSpPr/>
          <p:nvPr/>
        </p:nvSpPr>
        <p:spPr>
          <a:xfrm>
            <a:off x="3396342" y="3429000"/>
            <a:ext cx="925285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8F532EC-F515-3B45-9A0B-559B3E083E30}"/>
              </a:ext>
            </a:extLst>
          </p:cNvPr>
          <p:cNvCxnSpPr/>
          <p:nvPr/>
        </p:nvCxnSpPr>
        <p:spPr>
          <a:xfrm flipV="1">
            <a:off x="4596628" y="4120672"/>
            <a:ext cx="50358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3570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AE00B5-7AC6-1646-AEA0-911D2C9E7C3D}"/>
              </a:ext>
            </a:extLst>
          </p:cNvPr>
          <p:cNvGrpSpPr/>
          <p:nvPr/>
        </p:nvGrpSpPr>
        <p:grpSpPr>
          <a:xfrm>
            <a:off x="4822371" y="3537856"/>
            <a:ext cx="5791200" cy="1796143"/>
            <a:chOff x="3341914" y="283029"/>
            <a:chExt cx="7260772" cy="2133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6F07C1-5C8A-3343-A3E1-768F36D63D02}"/>
                </a:ext>
              </a:extLst>
            </p:cNvPr>
            <p:cNvSpPr/>
            <p:nvPr/>
          </p:nvSpPr>
          <p:spPr>
            <a:xfrm>
              <a:off x="3341914" y="283029"/>
              <a:ext cx="7260772" cy="2133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1C2D9CE-05EB-3442-8948-971F409079DB}"/>
                </a:ext>
              </a:extLst>
            </p:cNvPr>
            <p:cNvGrpSpPr/>
            <p:nvPr/>
          </p:nvGrpSpPr>
          <p:grpSpPr>
            <a:xfrm>
              <a:off x="3646714" y="610675"/>
              <a:ext cx="6574970" cy="1404260"/>
              <a:chOff x="2231571" y="2024740"/>
              <a:chExt cx="6574970" cy="140426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F2BB867-90C1-4D45-85DB-E96956B43211}"/>
                  </a:ext>
                </a:extLst>
              </p:cNvPr>
              <p:cNvSpPr/>
              <p:nvPr/>
            </p:nvSpPr>
            <p:spPr>
              <a:xfrm>
                <a:off x="2231571" y="2024743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DA04BEAD-1109-6049-AB7F-314EB2C9C902}"/>
                  </a:ext>
                </a:extLst>
              </p:cNvPr>
              <p:cNvSpPr/>
              <p:nvPr/>
            </p:nvSpPr>
            <p:spPr>
              <a:xfrm>
                <a:off x="3897085" y="2024742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E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345DC393-7998-314A-B777-03DAF12F0054}"/>
                  </a:ext>
                </a:extLst>
              </p:cNvPr>
              <p:cNvSpPr/>
              <p:nvPr/>
            </p:nvSpPr>
            <p:spPr>
              <a:xfrm>
                <a:off x="5562599" y="2024741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I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CDF8EF7C-0F21-4C4F-AF48-3CF529DB0D90}"/>
                  </a:ext>
                </a:extLst>
              </p:cNvPr>
              <p:cNvSpPr/>
              <p:nvPr/>
            </p:nvSpPr>
            <p:spPr>
              <a:xfrm>
                <a:off x="7228113" y="2024740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R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EE33C19-600F-6E44-B54C-FA16FF4A6549}"/>
                  </a:ext>
                </a:extLst>
              </p:cNvPr>
              <p:cNvCxnSpPr>
                <a:stCxn id="6" idx="3"/>
                <a:endCxn id="7" idx="1"/>
              </p:cNvCxnSpPr>
              <p:nvPr/>
            </p:nvCxnSpPr>
            <p:spPr>
              <a:xfrm flipV="1">
                <a:off x="3265714" y="2389414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54B0B82-6D27-A64B-A01F-675917B3569F}"/>
                  </a:ext>
                </a:extLst>
              </p:cNvPr>
              <p:cNvCxnSpPr/>
              <p:nvPr/>
            </p:nvCxnSpPr>
            <p:spPr>
              <a:xfrm flipV="1">
                <a:off x="4931228" y="2389410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306E336-829B-A444-A046-656C86EAE871}"/>
                  </a:ext>
                </a:extLst>
              </p:cNvPr>
              <p:cNvCxnSpPr/>
              <p:nvPr/>
            </p:nvCxnSpPr>
            <p:spPr>
              <a:xfrm flipV="1">
                <a:off x="6596742" y="2389409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93AFDFFA-330C-CC4C-A1FC-11AA1E1B9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2256" y="2389410"/>
                <a:ext cx="544285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4D5E41E9-0A94-CC4A-8CD1-305F102F0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06541" y="2389409"/>
                <a:ext cx="0" cy="103959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652DE9A-6CDD-674D-9F2D-119D61C79E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48642" y="3429000"/>
                <a:ext cx="605789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7DB22CB-6507-094A-9F5A-78AD5619410A}"/>
                  </a:ext>
                </a:extLst>
              </p:cNvPr>
              <p:cNvCxnSpPr>
                <a:cxnSpLocks/>
                <a:endCxn id="6" idx="2"/>
              </p:cNvCxnSpPr>
              <p:nvPr/>
            </p:nvCxnSpPr>
            <p:spPr>
              <a:xfrm flipV="1">
                <a:off x="2748642" y="2754086"/>
                <a:ext cx="1" cy="6749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D98E9D-617E-C544-BCE5-8A91C95B19BF}"/>
              </a:ext>
            </a:extLst>
          </p:cNvPr>
          <p:cNvCxnSpPr>
            <a:cxnSpLocks/>
          </p:cNvCxnSpPr>
          <p:nvPr/>
        </p:nvCxnSpPr>
        <p:spPr>
          <a:xfrm flipV="1">
            <a:off x="4631358" y="4164419"/>
            <a:ext cx="2886591" cy="6297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5671D1-3D83-1647-AFC5-EDA323464283}"/>
              </a:ext>
            </a:extLst>
          </p:cNvPr>
          <p:cNvCxnSpPr>
            <a:cxnSpLocks/>
          </p:cNvCxnSpPr>
          <p:nvPr/>
        </p:nvCxnSpPr>
        <p:spPr>
          <a:xfrm flipV="1">
            <a:off x="4634933" y="4164419"/>
            <a:ext cx="1507172" cy="56960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8599B9C-278F-A149-8F07-B19615852AB7}"/>
              </a:ext>
            </a:extLst>
          </p:cNvPr>
          <p:cNvCxnSpPr>
            <a:cxnSpLocks/>
          </p:cNvCxnSpPr>
          <p:nvPr/>
        </p:nvCxnSpPr>
        <p:spPr>
          <a:xfrm>
            <a:off x="4634933" y="4777761"/>
            <a:ext cx="839275" cy="6419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E4A32A1-8BEF-3143-B623-9E28B6D19443}"/>
              </a:ext>
            </a:extLst>
          </p:cNvPr>
          <p:cNvSpPr/>
          <p:nvPr/>
        </p:nvSpPr>
        <p:spPr>
          <a:xfrm>
            <a:off x="3636612" y="4477771"/>
            <a:ext cx="925285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3A9B2FA-C63D-9742-934F-A7B3D37E67AA}"/>
              </a:ext>
            </a:extLst>
          </p:cNvPr>
          <p:cNvCxnSpPr/>
          <p:nvPr/>
        </p:nvCxnSpPr>
        <p:spPr>
          <a:xfrm flipV="1">
            <a:off x="4596628" y="4120672"/>
            <a:ext cx="50358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6175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AE00B5-7AC6-1646-AEA0-911D2C9E7C3D}"/>
              </a:ext>
            </a:extLst>
          </p:cNvPr>
          <p:cNvGrpSpPr/>
          <p:nvPr/>
        </p:nvGrpSpPr>
        <p:grpSpPr>
          <a:xfrm>
            <a:off x="4822371" y="3537856"/>
            <a:ext cx="5791200" cy="1796143"/>
            <a:chOff x="3341914" y="283029"/>
            <a:chExt cx="7260772" cy="2133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6F07C1-5C8A-3343-A3E1-768F36D63D02}"/>
                </a:ext>
              </a:extLst>
            </p:cNvPr>
            <p:cNvSpPr/>
            <p:nvPr/>
          </p:nvSpPr>
          <p:spPr>
            <a:xfrm>
              <a:off x="3341914" y="283029"/>
              <a:ext cx="7260772" cy="2133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1C2D9CE-05EB-3442-8948-971F409079DB}"/>
                </a:ext>
              </a:extLst>
            </p:cNvPr>
            <p:cNvGrpSpPr/>
            <p:nvPr/>
          </p:nvGrpSpPr>
          <p:grpSpPr>
            <a:xfrm>
              <a:off x="3646714" y="610675"/>
              <a:ext cx="6574970" cy="1404260"/>
              <a:chOff x="2231571" y="2024740"/>
              <a:chExt cx="6574970" cy="140426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F2BB867-90C1-4D45-85DB-E96956B43211}"/>
                  </a:ext>
                </a:extLst>
              </p:cNvPr>
              <p:cNvSpPr/>
              <p:nvPr/>
            </p:nvSpPr>
            <p:spPr>
              <a:xfrm>
                <a:off x="2231571" y="2024743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DA04BEAD-1109-6049-AB7F-314EB2C9C902}"/>
                  </a:ext>
                </a:extLst>
              </p:cNvPr>
              <p:cNvSpPr/>
              <p:nvPr/>
            </p:nvSpPr>
            <p:spPr>
              <a:xfrm>
                <a:off x="3897085" y="2024742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E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345DC393-7998-314A-B777-03DAF12F0054}"/>
                  </a:ext>
                </a:extLst>
              </p:cNvPr>
              <p:cNvSpPr/>
              <p:nvPr/>
            </p:nvSpPr>
            <p:spPr>
              <a:xfrm>
                <a:off x="5562599" y="2024741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I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CDF8EF7C-0F21-4C4F-AF48-3CF529DB0D90}"/>
                  </a:ext>
                </a:extLst>
              </p:cNvPr>
              <p:cNvSpPr/>
              <p:nvPr/>
            </p:nvSpPr>
            <p:spPr>
              <a:xfrm>
                <a:off x="7228113" y="2024740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R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EE33C19-600F-6E44-B54C-FA16FF4A6549}"/>
                  </a:ext>
                </a:extLst>
              </p:cNvPr>
              <p:cNvCxnSpPr>
                <a:stCxn id="6" idx="3"/>
                <a:endCxn id="7" idx="1"/>
              </p:cNvCxnSpPr>
              <p:nvPr/>
            </p:nvCxnSpPr>
            <p:spPr>
              <a:xfrm flipV="1">
                <a:off x="3265714" y="2389414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54B0B82-6D27-A64B-A01F-675917B3569F}"/>
                  </a:ext>
                </a:extLst>
              </p:cNvPr>
              <p:cNvCxnSpPr/>
              <p:nvPr/>
            </p:nvCxnSpPr>
            <p:spPr>
              <a:xfrm flipV="1">
                <a:off x="4931228" y="2389410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306E336-829B-A444-A046-656C86EAE871}"/>
                  </a:ext>
                </a:extLst>
              </p:cNvPr>
              <p:cNvCxnSpPr/>
              <p:nvPr/>
            </p:nvCxnSpPr>
            <p:spPr>
              <a:xfrm flipV="1">
                <a:off x="6596742" y="2389409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93AFDFFA-330C-CC4C-A1FC-11AA1E1B9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2256" y="2389410"/>
                <a:ext cx="544285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4D5E41E9-0A94-CC4A-8CD1-305F102F0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06541" y="2389409"/>
                <a:ext cx="0" cy="103959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652DE9A-6CDD-674D-9F2D-119D61C79E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48642" y="3429000"/>
                <a:ext cx="605789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7DB22CB-6507-094A-9F5A-78AD5619410A}"/>
                  </a:ext>
                </a:extLst>
              </p:cNvPr>
              <p:cNvCxnSpPr>
                <a:cxnSpLocks/>
                <a:endCxn id="6" idx="2"/>
              </p:cNvCxnSpPr>
              <p:nvPr/>
            </p:nvCxnSpPr>
            <p:spPr>
              <a:xfrm flipV="1">
                <a:off x="2748642" y="2754086"/>
                <a:ext cx="1" cy="6749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D98E9D-617E-C544-BCE5-8A91C95B19BF}"/>
              </a:ext>
            </a:extLst>
          </p:cNvPr>
          <p:cNvCxnSpPr>
            <a:cxnSpLocks/>
          </p:cNvCxnSpPr>
          <p:nvPr/>
        </p:nvCxnSpPr>
        <p:spPr>
          <a:xfrm flipV="1">
            <a:off x="4070476" y="4120672"/>
            <a:ext cx="973298" cy="121332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E4A32A1-8BEF-3143-B623-9E28B6D19443}"/>
              </a:ext>
            </a:extLst>
          </p:cNvPr>
          <p:cNvSpPr/>
          <p:nvPr/>
        </p:nvSpPr>
        <p:spPr>
          <a:xfrm>
            <a:off x="3138148" y="5130006"/>
            <a:ext cx="925285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718858F-079A-BB40-BBC2-6C4AED71E401}"/>
              </a:ext>
            </a:extLst>
          </p:cNvPr>
          <p:cNvCxnSpPr/>
          <p:nvPr/>
        </p:nvCxnSpPr>
        <p:spPr>
          <a:xfrm flipV="1">
            <a:off x="4596628" y="4120672"/>
            <a:ext cx="50358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819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7" y="2339181"/>
            <a:ext cx="10220325" cy="332422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AE00B5-7AC6-1646-AEA0-911D2C9E7C3D}"/>
              </a:ext>
            </a:extLst>
          </p:cNvPr>
          <p:cNvGrpSpPr/>
          <p:nvPr/>
        </p:nvGrpSpPr>
        <p:grpSpPr>
          <a:xfrm>
            <a:off x="4822371" y="3537856"/>
            <a:ext cx="5791200" cy="1796143"/>
            <a:chOff x="3341914" y="283029"/>
            <a:chExt cx="7260772" cy="21336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6F07C1-5C8A-3343-A3E1-768F36D63D02}"/>
                </a:ext>
              </a:extLst>
            </p:cNvPr>
            <p:cNvSpPr/>
            <p:nvPr/>
          </p:nvSpPr>
          <p:spPr>
            <a:xfrm>
              <a:off x="3341914" y="283029"/>
              <a:ext cx="7260772" cy="21336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1C2D9CE-05EB-3442-8948-971F409079DB}"/>
                </a:ext>
              </a:extLst>
            </p:cNvPr>
            <p:cNvGrpSpPr/>
            <p:nvPr/>
          </p:nvGrpSpPr>
          <p:grpSpPr>
            <a:xfrm>
              <a:off x="3646714" y="610675"/>
              <a:ext cx="6574970" cy="1404260"/>
              <a:chOff x="2231571" y="2024740"/>
              <a:chExt cx="6574970" cy="140426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F2BB867-90C1-4D45-85DB-E96956B43211}"/>
                  </a:ext>
                </a:extLst>
              </p:cNvPr>
              <p:cNvSpPr/>
              <p:nvPr/>
            </p:nvSpPr>
            <p:spPr>
              <a:xfrm>
                <a:off x="2231571" y="2024743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DA04BEAD-1109-6049-AB7F-314EB2C9C902}"/>
                  </a:ext>
                </a:extLst>
              </p:cNvPr>
              <p:cNvSpPr/>
              <p:nvPr/>
            </p:nvSpPr>
            <p:spPr>
              <a:xfrm>
                <a:off x="3897085" y="2024742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E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345DC393-7998-314A-B777-03DAF12F0054}"/>
                  </a:ext>
                </a:extLst>
              </p:cNvPr>
              <p:cNvSpPr/>
              <p:nvPr/>
            </p:nvSpPr>
            <p:spPr>
              <a:xfrm>
                <a:off x="5562599" y="2024741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I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CDF8EF7C-0F21-4C4F-AF48-3CF529DB0D90}"/>
                  </a:ext>
                </a:extLst>
              </p:cNvPr>
              <p:cNvSpPr/>
              <p:nvPr/>
            </p:nvSpPr>
            <p:spPr>
              <a:xfrm>
                <a:off x="7228113" y="2024740"/>
                <a:ext cx="1034143" cy="729343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/>
                  <a:t>R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EE33C19-600F-6E44-B54C-FA16FF4A6549}"/>
                  </a:ext>
                </a:extLst>
              </p:cNvPr>
              <p:cNvCxnSpPr>
                <a:stCxn id="6" idx="3"/>
                <a:endCxn id="7" idx="1"/>
              </p:cNvCxnSpPr>
              <p:nvPr/>
            </p:nvCxnSpPr>
            <p:spPr>
              <a:xfrm flipV="1">
                <a:off x="3265714" y="2389414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54B0B82-6D27-A64B-A01F-675917B3569F}"/>
                  </a:ext>
                </a:extLst>
              </p:cNvPr>
              <p:cNvCxnSpPr/>
              <p:nvPr/>
            </p:nvCxnSpPr>
            <p:spPr>
              <a:xfrm flipV="1">
                <a:off x="4931228" y="2389410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306E336-829B-A444-A046-656C86EAE871}"/>
                  </a:ext>
                </a:extLst>
              </p:cNvPr>
              <p:cNvCxnSpPr/>
              <p:nvPr/>
            </p:nvCxnSpPr>
            <p:spPr>
              <a:xfrm flipV="1">
                <a:off x="6596742" y="2389409"/>
                <a:ext cx="631371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93AFDFFA-330C-CC4C-A1FC-11AA1E1B9B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2256" y="2389410"/>
                <a:ext cx="544285" cy="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4D5E41E9-0A94-CC4A-8CD1-305F102F0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06541" y="2389409"/>
                <a:ext cx="0" cy="103959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652DE9A-6CDD-674D-9F2D-119D61C79E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48642" y="3429000"/>
                <a:ext cx="605789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7DB22CB-6507-094A-9F5A-78AD5619410A}"/>
                  </a:ext>
                </a:extLst>
              </p:cNvPr>
              <p:cNvCxnSpPr>
                <a:cxnSpLocks/>
                <a:endCxn id="6" idx="2"/>
              </p:cNvCxnSpPr>
              <p:nvPr/>
            </p:nvCxnSpPr>
            <p:spPr>
              <a:xfrm flipV="1">
                <a:off x="2748642" y="2754086"/>
                <a:ext cx="1" cy="6749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7" name="Oval 26">
            <a:extLst>
              <a:ext uri="{FF2B5EF4-FFF2-40B4-BE49-F238E27FC236}">
                <a16:creationId xmlns:a16="http://schemas.microsoft.com/office/drawing/2014/main" id="{EE4A32A1-8BEF-3143-B623-9E28B6D19443}"/>
              </a:ext>
            </a:extLst>
          </p:cNvPr>
          <p:cNvSpPr/>
          <p:nvPr/>
        </p:nvSpPr>
        <p:spPr>
          <a:xfrm>
            <a:off x="1808954" y="4761706"/>
            <a:ext cx="2601000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718858F-079A-BB40-BBC2-6C4AED71E401}"/>
              </a:ext>
            </a:extLst>
          </p:cNvPr>
          <p:cNvCxnSpPr/>
          <p:nvPr/>
        </p:nvCxnSpPr>
        <p:spPr>
          <a:xfrm flipV="1">
            <a:off x="4596628" y="4120672"/>
            <a:ext cx="50358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AD3E46F8-B72B-CE49-AFA8-C6DA3BAE66D9}"/>
              </a:ext>
            </a:extLst>
          </p:cNvPr>
          <p:cNvSpPr/>
          <p:nvPr/>
        </p:nvSpPr>
        <p:spPr>
          <a:xfrm>
            <a:off x="2091134" y="4106976"/>
            <a:ext cx="2601000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A6902CB-5A88-324F-B194-BE52168B47C6}"/>
              </a:ext>
            </a:extLst>
          </p:cNvPr>
          <p:cNvSpPr/>
          <p:nvPr/>
        </p:nvSpPr>
        <p:spPr>
          <a:xfrm>
            <a:off x="2201836" y="3738392"/>
            <a:ext cx="2601000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739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Machines: Def 1 §13.2.2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Represented in state diagram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27" y="2227307"/>
            <a:ext cx="8105775" cy="34099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527" y="2492315"/>
            <a:ext cx="460057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2345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Machines: Def 1 §13.2.2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Represented in state diagram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27" y="2227307"/>
            <a:ext cx="8105775" cy="34099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527" y="2492315"/>
            <a:ext cx="4600575" cy="838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5396C7-8FA7-C44A-A534-4DBD9F2D2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464" y="5636361"/>
            <a:ext cx="21336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1B1317-6E58-3D41-B09B-C7278208D91E}"/>
              </a:ext>
            </a:extLst>
          </p:cNvPr>
          <p:cNvSpPr txBox="1"/>
          <p:nvPr/>
        </p:nvSpPr>
        <p:spPr>
          <a:xfrm>
            <a:off x="5721708" y="5546201"/>
            <a:ext cx="5231240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using the notation about functions</a:t>
            </a:r>
          </a:p>
          <a:p>
            <a:r>
              <a:rPr lang="en-US" sz="2800" dirty="0"/>
              <a:t>from last class period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8364EA-6124-904C-8CB5-B470DD183D28}"/>
              </a:ext>
            </a:extLst>
          </p:cNvPr>
          <p:cNvSpPr/>
          <p:nvPr/>
        </p:nvSpPr>
        <p:spPr>
          <a:xfrm>
            <a:off x="1485900" y="2943225"/>
            <a:ext cx="2971800" cy="271463"/>
          </a:xfrm>
          <a:prstGeom prst="rect">
            <a:avLst/>
          </a:prstGeom>
          <a:solidFill>
            <a:srgbClr val="5B9BD5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516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467" y="2225615"/>
            <a:ext cx="8045194" cy="34107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Input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6728791" cy="5032375"/>
          </a:xfrm>
        </p:spPr>
        <p:txBody>
          <a:bodyPr>
            <a:normAutofit/>
          </a:bodyPr>
          <a:lstStyle/>
          <a:p>
            <a:r>
              <a:rPr lang="en-US" dirty="0"/>
              <a:t>Represented in state diagram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71E8D-E296-8F41-8155-482DA4E9C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464" y="5636361"/>
            <a:ext cx="21336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E02A76-818F-334E-A831-36B2DBA1B478}"/>
              </a:ext>
            </a:extLst>
          </p:cNvPr>
          <p:cNvSpPr txBox="1"/>
          <p:nvPr/>
        </p:nvSpPr>
        <p:spPr>
          <a:xfrm>
            <a:off x="4823791" y="6114197"/>
            <a:ext cx="205255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current state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7931DB-7E19-934C-BD85-17D14AC006C7}"/>
              </a:ext>
            </a:extLst>
          </p:cNvPr>
          <p:cNvCxnSpPr/>
          <p:nvPr/>
        </p:nvCxnSpPr>
        <p:spPr>
          <a:xfrm flipV="1">
            <a:off x="5830957" y="3326296"/>
            <a:ext cx="132521" cy="278790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9F3502-4A7B-B440-8048-5F6EB43ECC7B}"/>
              </a:ext>
            </a:extLst>
          </p:cNvPr>
          <p:cNvCxnSpPr>
            <a:cxnSpLocks/>
          </p:cNvCxnSpPr>
          <p:nvPr/>
        </p:nvCxnSpPr>
        <p:spPr>
          <a:xfrm flipH="1" flipV="1">
            <a:off x="1330952" y="4996070"/>
            <a:ext cx="3492839" cy="164134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7FF43F-FD8D-7848-9318-006851787000}"/>
              </a:ext>
            </a:extLst>
          </p:cNvPr>
          <p:cNvCxnSpPr>
            <a:cxnSpLocks/>
          </p:cNvCxnSpPr>
          <p:nvPr/>
        </p:nvCxnSpPr>
        <p:spPr>
          <a:xfrm flipH="1" flipV="1">
            <a:off x="3637722" y="5816743"/>
            <a:ext cx="1186069" cy="4599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9D48C9A-5420-BB47-931F-75FA13FC3EDC}"/>
              </a:ext>
            </a:extLst>
          </p:cNvPr>
          <p:cNvSpPr/>
          <p:nvPr/>
        </p:nvSpPr>
        <p:spPr>
          <a:xfrm>
            <a:off x="1485900" y="2943225"/>
            <a:ext cx="2971800" cy="271463"/>
          </a:xfrm>
          <a:prstGeom prst="rect">
            <a:avLst/>
          </a:prstGeom>
          <a:solidFill>
            <a:srgbClr val="5B9BD5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2B645B-E315-6B45-92A7-C08784C6AA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880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3CFD365-6797-F9C7-D276-49CF2A63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D31D80-1EAE-3168-3027-3909137BEF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Applying Regular Expressions to </a:t>
            </a:r>
            <a:r>
              <a:rPr lang="en-US" dirty="0" err="1"/>
              <a:t>Lexing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22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67" y="2225615"/>
            <a:ext cx="8045194" cy="34107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35D2A7F-CF0A-0848-AA93-919E6F64F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Input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6728791" cy="5032375"/>
          </a:xfrm>
        </p:spPr>
        <p:txBody>
          <a:bodyPr>
            <a:normAutofit/>
          </a:bodyPr>
          <a:lstStyle/>
          <a:p>
            <a:r>
              <a:rPr lang="en-US" dirty="0"/>
              <a:t>Represented in state diagram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71E8D-E296-8F41-8155-482DA4E9C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464" y="5636361"/>
            <a:ext cx="21336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E02A76-818F-334E-A831-36B2DBA1B478}"/>
              </a:ext>
            </a:extLst>
          </p:cNvPr>
          <p:cNvSpPr txBox="1"/>
          <p:nvPr/>
        </p:nvSpPr>
        <p:spPr>
          <a:xfrm>
            <a:off x="4823791" y="6114197"/>
            <a:ext cx="954107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input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7931DB-7E19-934C-BD85-17D14AC006C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300845" y="2968487"/>
            <a:ext cx="1245729" cy="314571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9F3502-4A7B-B440-8048-5F6EB43ECC7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2676136" y="4634897"/>
            <a:ext cx="2624709" cy="147930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7FF43F-FD8D-7848-9318-006851787000}"/>
              </a:ext>
            </a:extLst>
          </p:cNvPr>
          <p:cNvCxnSpPr>
            <a:cxnSpLocks/>
          </p:cNvCxnSpPr>
          <p:nvPr/>
        </p:nvCxnSpPr>
        <p:spPr>
          <a:xfrm flipH="1" flipV="1">
            <a:off x="4174435" y="5830957"/>
            <a:ext cx="649356" cy="44569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6DC50-BAA8-754A-9507-05A1E0026592}"/>
              </a:ext>
            </a:extLst>
          </p:cNvPr>
          <p:cNvSpPr/>
          <p:nvPr/>
        </p:nvSpPr>
        <p:spPr>
          <a:xfrm>
            <a:off x="1485900" y="2943225"/>
            <a:ext cx="2971800" cy="271463"/>
          </a:xfrm>
          <a:prstGeom prst="rect">
            <a:avLst/>
          </a:prstGeom>
          <a:solidFill>
            <a:srgbClr val="5B9BD5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835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67" y="2225615"/>
            <a:ext cx="8045194" cy="34107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Input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6728791" cy="5032375"/>
          </a:xfrm>
        </p:spPr>
        <p:txBody>
          <a:bodyPr>
            <a:normAutofit/>
          </a:bodyPr>
          <a:lstStyle/>
          <a:p>
            <a:r>
              <a:rPr lang="en-US" dirty="0"/>
              <a:t>Represented in state diagram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71E8D-E296-8F41-8155-482DA4E9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464" y="5636361"/>
            <a:ext cx="21336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E02A76-818F-334E-A831-36B2DBA1B478}"/>
              </a:ext>
            </a:extLst>
          </p:cNvPr>
          <p:cNvSpPr txBox="1"/>
          <p:nvPr/>
        </p:nvSpPr>
        <p:spPr>
          <a:xfrm>
            <a:off x="4823791" y="6114197"/>
            <a:ext cx="1620187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next state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9F3502-4A7B-B440-8048-5F6EB43ECC7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2570922" y="4943061"/>
            <a:ext cx="3062963" cy="117113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7FF43F-FD8D-7848-9318-006851787000}"/>
              </a:ext>
            </a:extLst>
          </p:cNvPr>
          <p:cNvCxnSpPr>
            <a:cxnSpLocks/>
          </p:cNvCxnSpPr>
          <p:nvPr/>
        </p:nvCxnSpPr>
        <p:spPr>
          <a:xfrm flipV="1">
            <a:off x="4823791" y="5870713"/>
            <a:ext cx="92766" cy="40593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C71A4012-9667-5E4A-AF05-A726CE46E3E0}"/>
              </a:ext>
            </a:extLst>
          </p:cNvPr>
          <p:cNvSpPr/>
          <p:nvPr/>
        </p:nvSpPr>
        <p:spPr>
          <a:xfrm>
            <a:off x="1485900" y="2943225"/>
            <a:ext cx="2971800" cy="271463"/>
          </a:xfrm>
          <a:prstGeom prst="rect">
            <a:avLst/>
          </a:prstGeom>
          <a:solidFill>
            <a:srgbClr val="5B9BD5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0001CD-6A7D-924F-9A1A-AEA82CF68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7931DB-7E19-934C-BD85-17D14AC006C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633885" y="3154017"/>
            <a:ext cx="1734326" cy="29601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99026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6" y="2224710"/>
            <a:ext cx="8059597" cy="3414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7311887" cy="4906479"/>
          </a:xfrm>
        </p:spPr>
        <p:txBody>
          <a:bodyPr>
            <a:normAutofit/>
          </a:bodyPr>
          <a:lstStyle/>
          <a:p>
            <a:r>
              <a:rPr lang="en-US" dirty="0"/>
              <a:t>Represented in state diagram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1051-2A05-864C-A815-E6441455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33" y="5639383"/>
            <a:ext cx="21590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35E4FD-0F47-0847-A5D9-743AC7F39EED}"/>
              </a:ext>
            </a:extLst>
          </p:cNvPr>
          <p:cNvSpPr txBox="1"/>
          <p:nvPr/>
        </p:nvSpPr>
        <p:spPr>
          <a:xfrm>
            <a:off x="9424262" y="6172822"/>
            <a:ext cx="205255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current state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66F8EE-36BC-AF44-93FE-89879A27DDDA}"/>
              </a:ext>
            </a:extLst>
          </p:cNvPr>
          <p:cNvSpPr/>
          <p:nvPr/>
        </p:nvSpPr>
        <p:spPr>
          <a:xfrm>
            <a:off x="1310352" y="3171825"/>
            <a:ext cx="2971800" cy="271463"/>
          </a:xfrm>
          <a:prstGeom prst="rect">
            <a:avLst/>
          </a:prstGeom>
          <a:solidFill>
            <a:schemeClr val="accent4">
              <a:lumMod val="60000"/>
              <a:lumOff val="40000"/>
              <a:alpha val="3294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84EE29A-A0C2-C941-B719-F98B2CCB7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9452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6" y="2224710"/>
            <a:ext cx="8059597" cy="3414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7311887" cy="4906479"/>
          </a:xfrm>
        </p:spPr>
        <p:txBody>
          <a:bodyPr>
            <a:normAutofit/>
          </a:bodyPr>
          <a:lstStyle/>
          <a:p>
            <a:r>
              <a:rPr lang="en-US" dirty="0"/>
              <a:t>Represented in state diagram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1051-2A05-864C-A815-E6441455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33" y="5639383"/>
            <a:ext cx="21590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35E4FD-0F47-0847-A5D9-743AC7F39EED}"/>
              </a:ext>
            </a:extLst>
          </p:cNvPr>
          <p:cNvSpPr txBox="1"/>
          <p:nvPr/>
        </p:nvSpPr>
        <p:spPr>
          <a:xfrm>
            <a:off x="9424262" y="6172822"/>
            <a:ext cx="205255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current state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567DAD-A4F4-5A4E-B79A-C3BC09C160D0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1590262" y="4916557"/>
            <a:ext cx="8860275" cy="125626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34987B-27D3-B445-9298-E410DE80817C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6877878" y="5903592"/>
            <a:ext cx="2546384" cy="53084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A545D74-44DC-6946-8CF9-439F0C94281D}"/>
              </a:ext>
            </a:extLst>
          </p:cNvPr>
          <p:cNvSpPr/>
          <p:nvPr/>
        </p:nvSpPr>
        <p:spPr>
          <a:xfrm>
            <a:off x="1310352" y="3171825"/>
            <a:ext cx="2971800" cy="271463"/>
          </a:xfrm>
          <a:prstGeom prst="rect">
            <a:avLst/>
          </a:prstGeom>
          <a:solidFill>
            <a:schemeClr val="accent4">
              <a:lumMod val="60000"/>
              <a:lumOff val="40000"/>
              <a:alpha val="3294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E42000-DB07-1642-AA69-4EEA81A87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6D37DA-9B3A-F548-962F-82BB33DA808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096000" y="3078885"/>
            <a:ext cx="4354537" cy="309393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25465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6" y="2224710"/>
            <a:ext cx="8059597" cy="3414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7311887" cy="4906479"/>
          </a:xfrm>
        </p:spPr>
        <p:txBody>
          <a:bodyPr>
            <a:normAutofit/>
          </a:bodyPr>
          <a:lstStyle/>
          <a:p>
            <a:r>
              <a:rPr lang="en-US" dirty="0"/>
              <a:t>Represented in state diagram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1051-2A05-864C-A815-E6441455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33" y="5639383"/>
            <a:ext cx="21590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35E4FD-0F47-0847-A5D9-743AC7F39EED}"/>
              </a:ext>
            </a:extLst>
          </p:cNvPr>
          <p:cNvSpPr txBox="1"/>
          <p:nvPr/>
        </p:nvSpPr>
        <p:spPr>
          <a:xfrm>
            <a:off x="9424262" y="6172822"/>
            <a:ext cx="954107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input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567DAD-A4F4-5A4E-B79A-C3BC09C160D0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989983" y="4678017"/>
            <a:ext cx="3911333" cy="149480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34987B-27D3-B445-9298-E410DE80817C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7447722" y="5857461"/>
            <a:ext cx="1976540" cy="57697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F497AAC-055D-DE4C-8AD9-22FAD33F95DD}"/>
              </a:ext>
            </a:extLst>
          </p:cNvPr>
          <p:cNvSpPr/>
          <p:nvPr/>
        </p:nvSpPr>
        <p:spPr>
          <a:xfrm>
            <a:off x="1310352" y="3171825"/>
            <a:ext cx="2971800" cy="271463"/>
          </a:xfrm>
          <a:prstGeom prst="rect">
            <a:avLst/>
          </a:prstGeom>
          <a:solidFill>
            <a:schemeClr val="accent4">
              <a:lumMod val="60000"/>
              <a:lumOff val="40000"/>
              <a:alpha val="3294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9CEDFA-02D1-2A4F-BDF3-8D58B7AA4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6D37DA-9B3A-F548-962F-82BB33DA8088}"/>
              </a:ext>
            </a:extLst>
          </p:cNvPr>
          <p:cNvCxnSpPr>
            <a:cxnSpLocks/>
          </p:cNvCxnSpPr>
          <p:nvPr/>
        </p:nvCxnSpPr>
        <p:spPr>
          <a:xfrm flipH="1" flipV="1">
            <a:off x="6638367" y="2967864"/>
            <a:ext cx="3023438" cy="321758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5283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6" y="2224710"/>
            <a:ext cx="8059597" cy="3414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Finite-State Machines -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7311887" cy="4906479"/>
          </a:xfrm>
        </p:spPr>
        <p:txBody>
          <a:bodyPr>
            <a:normAutofit/>
          </a:bodyPr>
          <a:lstStyle/>
          <a:p>
            <a:r>
              <a:rPr lang="en-US" dirty="0"/>
              <a:t>Represented in state diagram or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sz="1800" dirty="0"/>
              <a:t>Review Definition 1, Section 13.2.2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1051-2A05-864C-A815-E6441455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733" y="5639383"/>
            <a:ext cx="2159000" cy="34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35E4FD-0F47-0847-A5D9-743AC7F39EED}"/>
              </a:ext>
            </a:extLst>
          </p:cNvPr>
          <p:cNvSpPr txBox="1"/>
          <p:nvPr/>
        </p:nvSpPr>
        <p:spPr>
          <a:xfrm>
            <a:off x="9424262" y="6172822"/>
            <a:ext cx="118173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output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567DAD-A4F4-5A4E-B79A-C3BC09C160D0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096000" y="4943061"/>
            <a:ext cx="3919129" cy="122976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34987B-27D3-B445-9298-E410DE80817C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8150086" y="5857461"/>
            <a:ext cx="1274176" cy="57697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3FBCEAF-4C78-8344-9448-7C483C7441D4}"/>
              </a:ext>
            </a:extLst>
          </p:cNvPr>
          <p:cNvSpPr/>
          <p:nvPr/>
        </p:nvSpPr>
        <p:spPr>
          <a:xfrm>
            <a:off x="1310352" y="3171825"/>
            <a:ext cx="2971800" cy="271463"/>
          </a:xfrm>
          <a:prstGeom prst="rect">
            <a:avLst/>
          </a:prstGeom>
          <a:solidFill>
            <a:schemeClr val="accent4">
              <a:lumMod val="60000"/>
              <a:lumOff val="40000"/>
              <a:alpha val="3294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267CEBE-B451-3A44-A8FA-9F9518B78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787" y="2453347"/>
            <a:ext cx="5377519" cy="97975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6D37DA-9B3A-F548-962F-82BB33DA808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771861" y="2981739"/>
            <a:ext cx="3243268" cy="319108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896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40BE4-F6A2-144C-B9C7-73B901985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Honeybees looking for a nest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BA28D4-AE09-CF4F-9344-336E8D5B7D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1584" y="1410619"/>
            <a:ext cx="2292096" cy="1719072"/>
          </a:xfrm>
          <a:prstGeom prst="rect">
            <a:avLst/>
          </a:prstGeom>
        </p:spPr>
      </p:pic>
      <p:pic>
        <p:nvPicPr>
          <p:cNvPr id="5" name="radial-2017-03-27_22.mov">
            <a:hlinkClick r:id="" action="ppaction://media"/>
            <a:extLst>
              <a:ext uri="{FF2B5EF4-FFF2-40B4-BE49-F238E27FC236}">
                <a16:creationId xmlns:a16="http://schemas.microsoft.com/office/drawing/2014/main" id="{09301B64-34D7-7F40-82B0-FF3DED6015D8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7749" t="8553" r="25991" b="14241"/>
          <a:stretch/>
        </p:blipFill>
        <p:spPr>
          <a:xfrm>
            <a:off x="1503623" y="1972408"/>
            <a:ext cx="6380271" cy="459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0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8BDCE6-2288-EB42-A39A-2B2380AF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Honeybees looking for a nest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74A19505-3D8C-C643-8C27-FA35FE7BAE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20" y="1830208"/>
            <a:ext cx="4495529" cy="36406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104922-7148-5C42-9B23-8E7644C095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119" y="1544791"/>
            <a:ext cx="4566896" cy="3425172"/>
          </a:xfrm>
          <a:prstGeom prst="rect">
            <a:avLst/>
          </a:prstGeom>
        </p:spPr>
      </p:pic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71BF4010-F1DD-6B49-B8B1-67E946A5D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66687" y="1544791"/>
            <a:ext cx="4566895" cy="3831881"/>
          </a:xfrm>
        </p:spPr>
        <p:txBody>
          <a:bodyPr/>
          <a:lstStyle/>
          <a:p>
            <a:r>
              <a:rPr lang="en-US" dirty="0"/>
              <a:t>Rest</a:t>
            </a:r>
          </a:p>
          <a:p>
            <a:r>
              <a:rPr lang="en-US" dirty="0"/>
              <a:t>Observe</a:t>
            </a:r>
          </a:p>
          <a:p>
            <a:r>
              <a:rPr lang="en-US" dirty="0"/>
              <a:t>Explore</a:t>
            </a:r>
          </a:p>
          <a:p>
            <a:r>
              <a:rPr lang="en-US" dirty="0"/>
              <a:t>Assess</a:t>
            </a:r>
          </a:p>
          <a:p>
            <a:r>
              <a:rPr lang="en-US" dirty="0"/>
              <a:t>Dance</a:t>
            </a:r>
          </a:p>
          <a:p>
            <a:r>
              <a:rPr lang="en-US" dirty="0"/>
              <a:t>Pipe</a:t>
            </a:r>
          </a:p>
          <a:p>
            <a:r>
              <a:rPr lang="en-US" dirty="0"/>
              <a:t>Commit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8809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56"/>
    </mc:Choice>
    <mc:Fallback xmlns="">
      <p:transition spd="slow" advTm="23556"/>
    </mc:Fallback>
  </mc:AlternateContent>
  <p:extLst>
    <p:ext uri="{E180D4A7-C9FB-4DFB-919C-405C955672EB}">
      <p14:showEvtLst xmlns:p14="http://schemas.microsoft.com/office/powerpoint/2010/main">
        <p14:playEvt time="42" objId="7"/>
        <p14:stopEvt time="22153" objId="7"/>
        <p14:playEvt time="22154" objId="7"/>
        <p14:stopEvt time="23556" objId="7"/>
      </p14:showEvtLst>
    </p:ext>
  </p:extLs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FSM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finite-state machine that outputs “Marco” every time it reads a 1 and “Polo” every time it reads a 0</a:t>
            </a:r>
          </a:p>
          <a:p>
            <a:endParaRPr lang="en-US" dirty="0"/>
          </a:p>
          <a:p>
            <a:r>
              <a:rPr lang="en-US" dirty="0"/>
              <a:t>I = {0,1}</a:t>
            </a:r>
          </a:p>
          <a:p>
            <a:r>
              <a:rPr lang="en-US" dirty="0"/>
              <a:t>O = {Marco, Polo}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AC99935-50BD-5B43-B6D0-A0CCBB2E0700}"/>
              </a:ext>
            </a:extLst>
          </p:cNvPr>
          <p:cNvGrpSpPr/>
          <p:nvPr/>
        </p:nvGrpSpPr>
        <p:grpSpPr>
          <a:xfrm>
            <a:off x="8248999" y="4258469"/>
            <a:ext cx="3943001" cy="2234406"/>
            <a:chOff x="450579" y="4258469"/>
            <a:chExt cx="3943001" cy="2234406"/>
          </a:xfrm>
        </p:grpSpPr>
        <p:pic>
          <p:nvPicPr>
            <p:cNvPr id="4" name="Content Placeholder 3">
              <a:extLst>
                <a:ext uri="{FF2B5EF4-FFF2-40B4-BE49-F238E27FC236}">
                  <a16:creationId xmlns:a16="http://schemas.microsoft.com/office/drawing/2014/main" id="{0A84C774-A4D1-5644-8B72-EA06E2BF9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2784" r="63602"/>
            <a:stretch/>
          </p:blipFill>
          <p:spPr>
            <a:xfrm>
              <a:off x="450579" y="4258469"/>
              <a:ext cx="3719978" cy="2234406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F61347B-72A9-2B4D-A913-D550284135B2}"/>
                </a:ext>
              </a:extLst>
            </p:cNvPr>
            <p:cNvSpPr/>
            <p:nvPr/>
          </p:nvSpPr>
          <p:spPr>
            <a:xfrm>
              <a:off x="3791415" y="5397190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143548-34C6-6840-A015-F5659F546800}"/>
                </a:ext>
              </a:extLst>
            </p:cNvPr>
            <p:cNvSpPr/>
            <p:nvPr/>
          </p:nvSpPr>
          <p:spPr>
            <a:xfrm>
              <a:off x="3564680" y="5728006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54362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FSM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finite-state machine that outputs “Marco” every time it reads a 1 and “Polo” every time it reads a 0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 = {0, 1}</a:t>
            </a:r>
          </a:p>
        </p:txBody>
      </p:sp>
      <p:sp>
        <p:nvSpPr>
          <p:cNvPr id="4" name="Oval 3"/>
          <p:cNvSpPr/>
          <p:nvPr/>
        </p:nvSpPr>
        <p:spPr>
          <a:xfrm>
            <a:off x="4349611" y="4006452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23400" y="4317004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3"/>
            <a:endCxn id="4" idx="4"/>
          </p:cNvCxnSpPr>
          <p:nvPr/>
        </p:nvCxnSpPr>
        <p:spPr>
          <a:xfrm rot="16200000" flipH="1">
            <a:off x="4522879" y="4447139"/>
            <a:ext cx="88432" cy="237892"/>
          </a:xfrm>
          <a:prstGeom prst="curvedConnector3">
            <a:avLst>
              <a:gd name="adj1" fmla="val 7974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032257" y="5352844"/>
            <a:ext cx="106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, “Marco” </a:t>
            </a:r>
          </a:p>
        </p:txBody>
      </p:sp>
      <p:cxnSp>
        <p:nvCxnSpPr>
          <p:cNvPr id="18" name="Curved Connector 17"/>
          <p:cNvCxnSpPr/>
          <p:nvPr/>
        </p:nvCxnSpPr>
        <p:spPr>
          <a:xfrm rot="27000000" flipH="1">
            <a:off x="4760771" y="3926564"/>
            <a:ext cx="88432" cy="237892"/>
          </a:xfrm>
          <a:prstGeom prst="curvedConnector3">
            <a:avLst>
              <a:gd name="adj1" fmla="val 7974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349611" y="2990012"/>
            <a:ext cx="127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, “Polo”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0568C8D-9DA3-9341-AE41-1053E0DEB750}"/>
              </a:ext>
            </a:extLst>
          </p:cNvPr>
          <p:cNvGrpSpPr/>
          <p:nvPr/>
        </p:nvGrpSpPr>
        <p:grpSpPr>
          <a:xfrm>
            <a:off x="8248999" y="4258469"/>
            <a:ext cx="3943001" cy="2234406"/>
            <a:chOff x="450579" y="4258469"/>
            <a:chExt cx="3943001" cy="2234406"/>
          </a:xfrm>
        </p:grpSpPr>
        <p:pic>
          <p:nvPicPr>
            <p:cNvPr id="12" name="Content Placeholder 3">
              <a:extLst>
                <a:ext uri="{FF2B5EF4-FFF2-40B4-BE49-F238E27FC236}">
                  <a16:creationId xmlns:a16="http://schemas.microsoft.com/office/drawing/2014/main" id="{5237ED84-209D-AD42-86BC-FBBF4E68CF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2784" r="63602"/>
            <a:stretch/>
          </p:blipFill>
          <p:spPr>
            <a:xfrm>
              <a:off x="450579" y="4258469"/>
              <a:ext cx="3719978" cy="2234406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0B2EF28-44BC-C44A-BA1E-0CE5F908961A}"/>
                </a:ext>
              </a:extLst>
            </p:cNvPr>
            <p:cNvSpPr/>
            <p:nvPr/>
          </p:nvSpPr>
          <p:spPr>
            <a:xfrm>
              <a:off x="3791415" y="5397190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C2FBA0F-3606-8A45-8B32-1E4734C7FBCE}"/>
                </a:ext>
              </a:extLst>
            </p:cNvPr>
            <p:cNvSpPr/>
            <p:nvPr/>
          </p:nvSpPr>
          <p:spPr>
            <a:xfrm>
              <a:off x="3564680" y="5728006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8862B43-D4BB-D9F8-20FD-FADEFACE9AC0}"/>
              </a:ext>
            </a:extLst>
          </p:cNvPr>
          <p:cNvSpPr txBox="1"/>
          <p:nvPr/>
        </p:nvSpPr>
        <p:spPr>
          <a:xfrm>
            <a:off x="9458043" y="230188"/>
            <a:ext cx="2332690" cy="5232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 = {0, 1}</a:t>
            </a:r>
          </a:p>
        </p:txBody>
      </p:sp>
    </p:spTree>
    <p:extLst>
      <p:ext uri="{BB962C8B-B14F-4D97-AF65-F5344CB8AC3E}">
        <p14:creationId xmlns:p14="http://schemas.microsoft.com/office/powerpoint/2010/main" val="3288120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6F5C0A-A873-2E0A-7705-835B729F347F}"/>
              </a:ext>
            </a:extLst>
          </p:cNvPr>
          <p:cNvGrpSpPr>
            <a:grpSpLocks noChangeAspect="1"/>
          </p:cNvGrpSpPr>
          <p:nvPr/>
        </p:nvGrpSpPr>
        <p:grpSpPr>
          <a:xfrm>
            <a:off x="1949700" y="2744623"/>
            <a:ext cx="7833127" cy="1368753"/>
            <a:chOff x="1837316" y="4044132"/>
            <a:chExt cx="4935624" cy="86244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82A8461-2D46-5787-9D3E-70B24A10EEDD}"/>
                </a:ext>
              </a:extLst>
            </p:cNvPr>
            <p:cNvSpPr txBox="1"/>
            <p:nvPr/>
          </p:nvSpPr>
          <p:spPr>
            <a:xfrm>
              <a:off x="1837316" y="4115822"/>
              <a:ext cx="14519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Datalog</a:t>
              </a:r>
              <a:r>
                <a:rPr lang="en-US" dirty="0"/>
                <a:t> program</a:t>
              </a:r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8E44576F-C9B8-619E-2D44-C6182DC6706E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106DF5C-039F-813A-F13D-5557F8354229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8BCB7998-C680-B6BD-ED78-B01C8D38D844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D41EC81-1F7C-B514-C9DA-CAC59D6892FE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97106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C9A289E8-DCF0-3444-8C90-8A376971438D}"/>
              </a:ext>
            </a:extLst>
          </p:cNvPr>
          <p:cNvGrpSpPr/>
          <p:nvPr/>
        </p:nvGrpSpPr>
        <p:grpSpPr>
          <a:xfrm>
            <a:off x="8248999" y="4258469"/>
            <a:ext cx="3943001" cy="2234406"/>
            <a:chOff x="450579" y="4258469"/>
            <a:chExt cx="3943001" cy="2234406"/>
          </a:xfrm>
        </p:grpSpPr>
        <p:pic>
          <p:nvPicPr>
            <p:cNvPr id="22" name="Content Placeholder 3">
              <a:extLst>
                <a:ext uri="{FF2B5EF4-FFF2-40B4-BE49-F238E27FC236}">
                  <a16:creationId xmlns:a16="http://schemas.microsoft.com/office/drawing/2014/main" id="{9EFC48FC-2CCC-A94E-810A-8B22900E66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2784" r="63602"/>
            <a:stretch/>
          </p:blipFill>
          <p:spPr>
            <a:xfrm>
              <a:off x="450579" y="4258469"/>
              <a:ext cx="3719978" cy="223440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76098B9-EB1B-054D-B1FC-F4617733C092}"/>
                </a:ext>
              </a:extLst>
            </p:cNvPr>
            <p:cNvSpPr/>
            <p:nvPr/>
          </p:nvSpPr>
          <p:spPr>
            <a:xfrm>
              <a:off x="3791415" y="5397190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2C6FF03-F475-9246-B1D5-393B3FBDE24D}"/>
                </a:ext>
              </a:extLst>
            </p:cNvPr>
            <p:cNvSpPr/>
            <p:nvPr/>
          </p:nvSpPr>
          <p:spPr>
            <a:xfrm>
              <a:off x="3564680" y="5728006"/>
              <a:ext cx="602165" cy="2899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FSM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two FSMs are </a:t>
            </a:r>
            <a:r>
              <a:rPr lang="en-US" i="1" dirty="0"/>
              <a:t>equivalent</a:t>
            </a:r>
            <a:r>
              <a:rPr lang="en-US" dirty="0"/>
              <a:t> because they give the exact same output for all inputs</a:t>
            </a:r>
          </a:p>
        </p:txBody>
      </p:sp>
      <p:sp>
        <p:nvSpPr>
          <p:cNvPr id="4" name="Oval 3"/>
          <p:cNvSpPr/>
          <p:nvPr/>
        </p:nvSpPr>
        <p:spPr>
          <a:xfrm>
            <a:off x="2520811" y="394244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994600" y="4252996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3"/>
            <a:endCxn id="4" idx="4"/>
          </p:cNvCxnSpPr>
          <p:nvPr/>
        </p:nvCxnSpPr>
        <p:spPr>
          <a:xfrm rot="16200000" flipH="1">
            <a:off x="2694079" y="4383131"/>
            <a:ext cx="88432" cy="237892"/>
          </a:xfrm>
          <a:prstGeom prst="curvedConnector3">
            <a:avLst>
              <a:gd name="adj1" fmla="val 7974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03457" y="5288836"/>
            <a:ext cx="106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, “Marco” </a:t>
            </a:r>
          </a:p>
        </p:txBody>
      </p:sp>
      <p:cxnSp>
        <p:nvCxnSpPr>
          <p:cNvPr id="18" name="Curved Connector 17"/>
          <p:cNvCxnSpPr/>
          <p:nvPr/>
        </p:nvCxnSpPr>
        <p:spPr>
          <a:xfrm rot="27000000" flipH="1">
            <a:off x="2931971" y="3862556"/>
            <a:ext cx="88432" cy="237892"/>
          </a:xfrm>
          <a:prstGeom prst="curvedConnector3">
            <a:avLst>
              <a:gd name="adj1" fmla="val 79747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520811" y="2926004"/>
            <a:ext cx="127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, “Polo” </a:t>
            </a:r>
          </a:p>
        </p:txBody>
      </p:sp>
      <p:sp>
        <p:nvSpPr>
          <p:cNvPr id="11" name="Oval 10"/>
          <p:cNvSpPr/>
          <p:nvPr/>
        </p:nvSpPr>
        <p:spPr>
          <a:xfrm>
            <a:off x="5819516" y="394244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293305" y="4252996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476120" y="4842787"/>
            <a:ext cx="106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, “Marco”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46973" y="3303292"/>
            <a:ext cx="127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, “Polo” </a:t>
            </a:r>
          </a:p>
        </p:txBody>
      </p:sp>
      <p:sp>
        <p:nvSpPr>
          <p:cNvPr id="17" name="Oval 16"/>
          <p:cNvSpPr/>
          <p:nvPr/>
        </p:nvSpPr>
        <p:spPr>
          <a:xfrm>
            <a:off x="7626637" y="395570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29" name="Curved Connector 28"/>
          <p:cNvCxnSpPr>
            <a:stCxn id="11" idx="0"/>
            <a:endCxn id="17" idx="0"/>
          </p:cNvCxnSpPr>
          <p:nvPr/>
        </p:nvCxnSpPr>
        <p:spPr>
          <a:xfrm rot="16200000" flipH="1">
            <a:off x="7052873" y="3045516"/>
            <a:ext cx="13265" cy="1807121"/>
          </a:xfrm>
          <a:prstGeom prst="curvedConnector3">
            <a:avLst>
              <a:gd name="adj1" fmla="val -172333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/>
          <p:nvPr/>
        </p:nvCxnSpPr>
        <p:spPr>
          <a:xfrm rot="16200000" flipH="1">
            <a:off x="7052872" y="3662631"/>
            <a:ext cx="13265" cy="1807121"/>
          </a:xfrm>
          <a:prstGeom prst="curvedConnector3">
            <a:avLst>
              <a:gd name="adj1" fmla="val 172333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17" idx="7"/>
            <a:endCxn id="11" idx="1"/>
          </p:cNvCxnSpPr>
          <p:nvPr/>
        </p:nvCxnSpPr>
        <p:spPr>
          <a:xfrm rot="16200000" flipV="1">
            <a:off x="7052875" y="2896056"/>
            <a:ext cx="13265" cy="2282905"/>
          </a:xfrm>
          <a:prstGeom prst="curvedConnector3">
            <a:avLst>
              <a:gd name="adj1" fmla="val 8280384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urved Connector 35"/>
          <p:cNvCxnSpPr/>
          <p:nvPr/>
        </p:nvCxnSpPr>
        <p:spPr>
          <a:xfrm rot="16200000" flipV="1">
            <a:off x="7052871" y="3333241"/>
            <a:ext cx="13265" cy="2282905"/>
          </a:xfrm>
          <a:prstGeom prst="curvedConnector3">
            <a:avLst>
              <a:gd name="adj1" fmla="val -7850004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492376" y="5629598"/>
            <a:ext cx="106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, “Marco” 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387381" y="2484389"/>
            <a:ext cx="127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, “Polo”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F484E1-5BCA-0053-1866-534D27954B8E}"/>
              </a:ext>
            </a:extLst>
          </p:cNvPr>
          <p:cNvSpPr txBox="1"/>
          <p:nvPr/>
        </p:nvSpPr>
        <p:spPr>
          <a:xfrm>
            <a:off x="9458043" y="230188"/>
            <a:ext cx="2332690" cy="5232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 = {0, 1}</a:t>
            </a:r>
          </a:p>
        </p:txBody>
      </p:sp>
    </p:spTree>
    <p:extLst>
      <p:ext uri="{BB962C8B-B14F-4D97-AF65-F5344CB8AC3E}">
        <p14:creationId xmlns:p14="http://schemas.microsoft.com/office/powerpoint/2010/main" val="24927875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4B885F-8BD3-E326-3BCC-206743AEB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FSMs to </a:t>
            </a:r>
            <a:r>
              <a:rPr lang="en-US" dirty="0" err="1"/>
              <a:t>Lexing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7F6391-E740-4792-C0D4-915AD4FE23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81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err="1"/>
              <a:t>Lexer</a:t>
            </a:r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FB4958-7F53-AC48-BF44-B488BA569531}"/>
              </a:ext>
            </a:extLst>
          </p:cNvPr>
          <p:cNvSpPr txBox="1"/>
          <p:nvPr/>
        </p:nvSpPr>
        <p:spPr>
          <a:xfrm>
            <a:off x="622899" y="3240503"/>
            <a:ext cx="1451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Datalog</a:t>
            </a:r>
            <a:r>
              <a:rPr lang="en-US" dirty="0"/>
              <a:t> program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63260610-B9E2-FF42-B490-96B363218F01}"/>
              </a:ext>
            </a:extLst>
          </p:cNvPr>
          <p:cNvSpPr/>
          <p:nvPr/>
        </p:nvSpPr>
        <p:spPr>
          <a:xfrm>
            <a:off x="1867549" y="3366241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9EF8D89-AB9B-AB4E-8A4D-C6B7C57CF065}"/>
              </a:ext>
            </a:extLst>
          </p:cNvPr>
          <p:cNvSpPr/>
          <p:nvPr/>
        </p:nvSpPr>
        <p:spPr>
          <a:xfrm>
            <a:off x="2594914" y="3168813"/>
            <a:ext cx="1296050" cy="862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Lexer</a:t>
            </a:r>
            <a:endParaRPr lang="en-US" sz="28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FABFDA5-34EF-9349-82ED-F96B5AD6F083}"/>
              </a:ext>
            </a:extLst>
          </p:cNvPr>
          <p:cNvSpPr/>
          <p:nvPr/>
        </p:nvSpPr>
        <p:spPr>
          <a:xfrm>
            <a:off x="4046829" y="3353480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C6BED-C982-6448-B579-C671249763F1}"/>
              </a:ext>
            </a:extLst>
          </p:cNvPr>
          <p:cNvSpPr txBox="1"/>
          <p:nvPr/>
        </p:nvSpPr>
        <p:spPr>
          <a:xfrm>
            <a:off x="4633120" y="3353480"/>
            <a:ext cx="92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tokens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26ED3BD-8444-894B-BA9A-37A99A4D584E}"/>
              </a:ext>
            </a:extLst>
          </p:cNvPr>
          <p:cNvSpPr/>
          <p:nvPr/>
        </p:nvSpPr>
        <p:spPr>
          <a:xfrm>
            <a:off x="5412439" y="3353480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EB18887-5B56-2247-A8AA-7CF8E177F0FC}"/>
              </a:ext>
            </a:extLst>
          </p:cNvPr>
          <p:cNvSpPr/>
          <p:nvPr/>
        </p:nvSpPr>
        <p:spPr>
          <a:xfrm>
            <a:off x="7586951" y="3366241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EE9816-8E1B-704E-A668-EFF1EEA52044}"/>
              </a:ext>
            </a:extLst>
          </p:cNvPr>
          <p:cNvSpPr txBox="1"/>
          <p:nvPr/>
        </p:nvSpPr>
        <p:spPr>
          <a:xfrm>
            <a:off x="8124474" y="3366241"/>
            <a:ext cx="1251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“meaning”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B4AB4B10-D5F4-7747-BED6-AF0047B7807A}"/>
              </a:ext>
            </a:extLst>
          </p:cNvPr>
          <p:cNvSpPr/>
          <p:nvPr/>
        </p:nvSpPr>
        <p:spPr>
          <a:xfrm>
            <a:off x="9310255" y="3366241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AAE1B2A-57C7-2E4A-A079-5F7ED04D1089}"/>
              </a:ext>
            </a:extLst>
          </p:cNvPr>
          <p:cNvSpPr/>
          <p:nvPr/>
        </p:nvSpPr>
        <p:spPr>
          <a:xfrm>
            <a:off x="6130024" y="3119684"/>
            <a:ext cx="1296050" cy="862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Parser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EA30A5F-67D8-2C47-9B10-E69939F6F540}"/>
              </a:ext>
            </a:extLst>
          </p:cNvPr>
          <p:cNvSpPr/>
          <p:nvPr/>
        </p:nvSpPr>
        <p:spPr>
          <a:xfrm>
            <a:off x="10043933" y="3106923"/>
            <a:ext cx="1732432" cy="862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Execution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BD7C1A-D4EC-7143-A20E-556DA37259EF}"/>
              </a:ext>
            </a:extLst>
          </p:cNvPr>
          <p:cNvSpPr txBox="1"/>
          <p:nvPr/>
        </p:nvSpPr>
        <p:spPr>
          <a:xfrm>
            <a:off x="3321268" y="1419366"/>
            <a:ext cx="58150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</a:t>
            </a:r>
            <a:r>
              <a:rPr lang="en-US" sz="2400" dirty="0" err="1"/>
              <a:t>lexer</a:t>
            </a:r>
            <a:r>
              <a:rPr lang="en-US" sz="2400" dirty="0"/>
              <a:t> is a collection of state machines,</a:t>
            </a:r>
          </a:p>
          <a:p>
            <a:r>
              <a:rPr lang="en-US" sz="2400" dirty="0"/>
              <a:t>each tuned to look for a particular pattern.</a:t>
            </a:r>
          </a:p>
          <a:p>
            <a:r>
              <a:rPr lang="en-US" sz="2400" dirty="0"/>
              <a:t>When a machine finds the pattern, it outputs</a:t>
            </a:r>
          </a:p>
          <a:p>
            <a:r>
              <a:rPr lang="en-US" sz="2400" dirty="0"/>
              <a:t>the </a:t>
            </a:r>
            <a:r>
              <a:rPr lang="en-US" sz="2400" i="1" dirty="0"/>
              <a:t>pattern name</a:t>
            </a:r>
            <a:r>
              <a:rPr lang="en-US" sz="2400" dirty="0"/>
              <a:t>, which we call a </a:t>
            </a:r>
            <a:r>
              <a:rPr lang="en-US" sz="2400" b="1" i="1" dirty="0"/>
              <a:t>token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F2E11C-5130-F245-B48E-7A8EC3461B56}"/>
              </a:ext>
            </a:extLst>
          </p:cNvPr>
          <p:cNvSpPr txBox="1"/>
          <p:nvPr/>
        </p:nvSpPr>
        <p:spPr>
          <a:xfrm>
            <a:off x="3321267" y="4613535"/>
            <a:ext cx="52976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Stream from program one char at a time.</a:t>
            </a:r>
          </a:p>
          <a:p>
            <a:r>
              <a:rPr lang="en-US" sz="2400" dirty="0"/>
              <a:t>Output sequence (vector) of tokens.</a:t>
            </a:r>
          </a:p>
        </p:txBody>
      </p:sp>
    </p:spTree>
    <p:extLst>
      <p:ext uri="{BB962C8B-B14F-4D97-AF65-F5344CB8AC3E}">
        <p14:creationId xmlns:p14="http://schemas.microsoft.com/office/powerpoint/2010/main" val="248650791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err="1"/>
              <a:t>Lexer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i="1" dirty="0" err="1"/>
              <a:t>lexer</a:t>
            </a:r>
            <a:r>
              <a:rPr lang="en-US" dirty="0"/>
              <a:t> is a program that turns programmer-specific “items” into programmer-independent structures called “tokens”</a:t>
            </a:r>
          </a:p>
          <a:p>
            <a:pPr lvl="1"/>
            <a:r>
              <a:rPr lang="en-US" dirty="0"/>
              <a:t>Each token contains the information the computer needs: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token name, which is selected from a set of predefined names, e.g. “STRING”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the specific “item” for that token, e.g. "Hello World“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line number</a:t>
            </a:r>
          </a:p>
          <a:p>
            <a:pPr lvl="1"/>
            <a:r>
              <a:rPr lang="en-US" dirty="0"/>
              <a:t>A </a:t>
            </a:r>
            <a:r>
              <a:rPr lang="en-US" i="1" dirty="0"/>
              <a:t>token</a:t>
            </a:r>
            <a:r>
              <a:rPr lang="en-US" dirty="0"/>
              <a:t> encodes the text into the corresponding </a:t>
            </a:r>
            <a:r>
              <a:rPr lang="en-US" i="1" dirty="0"/>
              <a:t>symbols</a:t>
            </a:r>
            <a:r>
              <a:rPr lang="en-US" dirty="0"/>
              <a:t> of the programming language of the file</a:t>
            </a:r>
          </a:p>
          <a:p>
            <a:r>
              <a:rPr lang="en-US" dirty="0"/>
              <a:t>The output of the </a:t>
            </a:r>
            <a:r>
              <a:rPr lang="en-US" dirty="0" err="1"/>
              <a:t>lexer</a:t>
            </a:r>
            <a:r>
              <a:rPr lang="en-US" dirty="0"/>
              <a:t> is an ordered collection of tokens</a:t>
            </a:r>
          </a:p>
        </p:txBody>
      </p:sp>
    </p:spTree>
    <p:extLst>
      <p:ext uri="{BB962C8B-B14F-4D97-AF65-F5344CB8AC3E}">
        <p14:creationId xmlns:p14="http://schemas.microsoft.com/office/powerpoint/2010/main" val="31775205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FSMs to </a:t>
            </a:r>
            <a:r>
              <a:rPr lang="en-US" dirty="0" err="1"/>
              <a:t>lex</a:t>
            </a:r>
            <a:r>
              <a:rPr lang="en-US" dirty="0"/>
              <a:t> </a:t>
            </a:r>
            <a:r>
              <a:rPr lang="en-US" dirty="0" err="1"/>
              <a:t>Datalog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cs typeface="Courier New" panose="02070309020205020404" pitchFamily="49" charset="0"/>
              </a:rPr>
              <a:t>Datalog</a:t>
            </a:r>
            <a:r>
              <a:rPr lang="en-US" dirty="0">
                <a:cs typeface="Courier New" panose="02070309020205020404" pitchFamily="49" charset="0"/>
              </a:rPr>
              <a:t> code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Rules: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marriedTo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(X,Y) :-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marriedTo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(Y,X).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D7A43C8C-1AAE-9641-A087-0446D5F4E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056" y="1418967"/>
            <a:ext cx="3987800" cy="426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DEAC13C-F052-8845-A5E3-5096F4A7A579}"/>
              </a:ext>
            </a:extLst>
          </p:cNvPr>
          <p:cNvCxnSpPr>
            <a:cxnSpLocks/>
          </p:cNvCxnSpPr>
          <p:nvPr/>
        </p:nvCxnSpPr>
        <p:spPr>
          <a:xfrm>
            <a:off x="2221081" y="2405450"/>
            <a:ext cx="5761384" cy="269789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C0F3682F-E053-364B-A584-22B00B833381}"/>
              </a:ext>
            </a:extLst>
          </p:cNvPr>
          <p:cNvSpPr/>
          <p:nvPr/>
        </p:nvSpPr>
        <p:spPr>
          <a:xfrm>
            <a:off x="1288753" y="2201455"/>
            <a:ext cx="925285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897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err="1"/>
              <a:t>Lexer</a:t>
            </a:r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FB4958-7F53-AC48-BF44-B488BA569531}"/>
              </a:ext>
            </a:extLst>
          </p:cNvPr>
          <p:cNvSpPr txBox="1"/>
          <p:nvPr/>
        </p:nvSpPr>
        <p:spPr>
          <a:xfrm>
            <a:off x="622899" y="3240503"/>
            <a:ext cx="1451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Datalog</a:t>
            </a:r>
            <a:r>
              <a:rPr lang="en-US" dirty="0"/>
              <a:t> program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63260610-B9E2-FF42-B490-96B363218F01}"/>
              </a:ext>
            </a:extLst>
          </p:cNvPr>
          <p:cNvSpPr/>
          <p:nvPr/>
        </p:nvSpPr>
        <p:spPr>
          <a:xfrm>
            <a:off x="1867549" y="3366241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9EF8D89-AB9B-AB4E-8A4D-C6B7C57CF065}"/>
              </a:ext>
            </a:extLst>
          </p:cNvPr>
          <p:cNvSpPr/>
          <p:nvPr/>
        </p:nvSpPr>
        <p:spPr>
          <a:xfrm>
            <a:off x="2594914" y="3168813"/>
            <a:ext cx="1296050" cy="862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Lexer</a:t>
            </a:r>
            <a:endParaRPr lang="en-US" sz="28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FABFDA5-34EF-9349-82ED-F96B5AD6F083}"/>
              </a:ext>
            </a:extLst>
          </p:cNvPr>
          <p:cNvSpPr/>
          <p:nvPr/>
        </p:nvSpPr>
        <p:spPr>
          <a:xfrm>
            <a:off x="4046829" y="3353480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C6BED-C982-6448-B579-C671249763F1}"/>
              </a:ext>
            </a:extLst>
          </p:cNvPr>
          <p:cNvSpPr txBox="1"/>
          <p:nvPr/>
        </p:nvSpPr>
        <p:spPr>
          <a:xfrm>
            <a:off x="4633120" y="3353480"/>
            <a:ext cx="92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tokens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26ED3BD-8444-894B-BA9A-37A99A4D584E}"/>
              </a:ext>
            </a:extLst>
          </p:cNvPr>
          <p:cNvSpPr/>
          <p:nvPr/>
        </p:nvSpPr>
        <p:spPr>
          <a:xfrm>
            <a:off x="5412439" y="3353480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EB18887-5B56-2247-A8AA-7CF8E177F0FC}"/>
              </a:ext>
            </a:extLst>
          </p:cNvPr>
          <p:cNvSpPr/>
          <p:nvPr/>
        </p:nvSpPr>
        <p:spPr>
          <a:xfrm>
            <a:off x="7586951" y="3366241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EE9816-8E1B-704E-A668-EFF1EEA52044}"/>
              </a:ext>
            </a:extLst>
          </p:cNvPr>
          <p:cNvSpPr txBox="1"/>
          <p:nvPr/>
        </p:nvSpPr>
        <p:spPr>
          <a:xfrm>
            <a:off x="8124474" y="3366241"/>
            <a:ext cx="1251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“meaning”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B4AB4B10-D5F4-7747-BED6-AF0047B7807A}"/>
              </a:ext>
            </a:extLst>
          </p:cNvPr>
          <p:cNvSpPr/>
          <p:nvPr/>
        </p:nvSpPr>
        <p:spPr>
          <a:xfrm>
            <a:off x="9310255" y="3366241"/>
            <a:ext cx="571500" cy="394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AAE1B2A-57C7-2E4A-A079-5F7ED04D1089}"/>
              </a:ext>
            </a:extLst>
          </p:cNvPr>
          <p:cNvSpPr/>
          <p:nvPr/>
        </p:nvSpPr>
        <p:spPr>
          <a:xfrm>
            <a:off x="6130024" y="3119684"/>
            <a:ext cx="1296050" cy="862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Parser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EA30A5F-67D8-2C47-9B10-E69939F6F540}"/>
              </a:ext>
            </a:extLst>
          </p:cNvPr>
          <p:cNvSpPr/>
          <p:nvPr/>
        </p:nvSpPr>
        <p:spPr>
          <a:xfrm>
            <a:off x="10043933" y="3106923"/>
            <a:ext cx="1732432" cy="862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Execution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BD7C1A-D4EC-7143-A20E-556DA37259EF}"/>
              </a:ext>
            </a:extLst>
          </p:cNvPr>
          <p:cNvSpPr txBox="1"/>
          <p:nvPr/>
        </p:nvSpPr>
        <p:spPr>
          <a:xfrm>
            <a:off x="3321268" y="1419366"/>
            <a:ext cx="58150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</a:t>
            </a:r>
            <a:r>
              <a:rPr lang="en-US" sz="2400" dirty="0" err="1"/>
              <a:t>lexer</a:t>
            </a:r>
            <a:r>
              <a:rPr lang="en-US" sz="2400" dirty="0"/>
              <a:t> is a collection of state machines,</a:t>
            </a:r>
          </a:p>
          <a:p>
            <a:r>
              <a:rPr lang="en-US" sz="2400" dirty="0"/>
              <a:t>each tuned to look for a particular pattern.</a:t>
            </a:r>
          </a:p>
          <a:p>
            <a:r>
              <a:rPr lang="en-US" sz="2400" dirty="0"/>
              <a:t>When a machine finds the pattern, it outputs</a:t>
            </a:r>
          </a:p>
          <a:p>
            <a:r>
              <a:rPr lang="en-US" sz="2400" dirty="0"/>
              <a:t>the </a:t>
            </a:r>
            <a:r>
              <a:rPr lang="en-US" sz="2400" i="1" dirty="0"/>
              <a:t>pattern name</a:t>
            </a:r>
            <a:r>
              <a:rPr lang="en-US" sz="2400" dirty="0"/>
              <a:t>, which we call a </a:t>
            </a:r>
            <a:r>
              <a:rPr lang="en-US" sz="2400" b="1" i="1" dirty="0"/>
              <a:t>token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F2E11C-5130-F245-B48E-7A8EC3461B56}"/>
              </a:ext>
            </a:extLst>
          </p:cNvPr>
          <p:cNvSpPr txBox="1"/>
          <p:nvPr/>
        </p:nvSpPr>
        <p:spPr>
          <a:xfrm>
            <a:off x="3321267" y="4613535"/>
            <a:ext cx="52976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Stream from program one char at a time.</a:t>
            </a:r>
          </a:p>
          <a:p>
            <a:r>
              <a:rPr lang="en-US" sz="2400" dirty="0"/>
              <a:t>Output sequence (vector) of tokens.</a:t>
            </a:r>
          </a:p>
        </p:txBody>
      </p:sp>
    </p:spTree>
    <p:extLst>
      <p:ext uri="{BB962C8B-B14F-4D97-AF65-F5344CB8AC3E}">
        <p14:creationId xmlns:p14="http://schemas.microsoft.com/office/powerpoint/2010/main" val="17622338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err="1"/>
              <a:t>Lexer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i="1" dirty="0" err="1"/>
              <a:t>lexer</a:t>
            </a:r>
            <a:r>
              <a:rPr lang="en-US" dirty="0"/>
              <a:t> is a program that turns programmer-specific “items” into programmer-independent structures called “tokens”</a:t>
            </a:r>
          </a:p>
          <a:p>
            <a:pPr lvl="1"/>
            <a:r>
              <a:rPr lang="en-US" dirty="0"/>
              <a:t>Each token contains the information the computer needs: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token name, which is selected from a set of predefined names, e.g. “STRING”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the specific “item” for that token, e.g. "Hello World“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line number</a:t>
            </a:r>
          </a:p>
          <a:p>
            <a:pPr lvl="1"/>
            <a:r>
              <a:rPr lang="en-US" dirty="0"/>
              <a:t>A </a:t>
            </a:r>
            <a:r>
              <a:rPr lang="en-US" i="1" dirty="0"/>
              <a:t>token</a:t>
            </a:r>
            <a:r>
              <a:rPr lang="en-US" dirty="0"/>
              <a:t> encodes the text into the corresponding </a:t>
            </a:r>
            <a:r>
              <a:rPr lang="en-US" i="1" dirty="0"/>
              <a:t>symbols</a:t>
            </a:r>
            <a:r>
              <a:rPr lang="en-US" dirty="0"/>
              <a:t> of the programming language of the file</a:t>
            </a:r>
          </a:p>
          <a:p>
            <a:r>
              <a:rPr lang="en-US" dirty="0"/>
              <a:t>The output of the </a:t>
            </a:r>
            <a:r>
              <a:rPr lang="en-US" dirty="0" err="1"/>
              <a:t>lexer</a:t>
            </a:r>
            <a:r>
              <a:rPr lang="en-US" dirty="0"/>
              <a:t> is an ordered collection of tokens</a:t>
            </a:r>
          </a:p>
        </p:txBody>
      </p:sp>
    </p:spTree>
    <p:extLst>
      <p:ext uri="{BB962C8B-B14F-4D97-AF65-F5344CB8AC3E}">
        <p14:creationId xmlns:p14="http://schemas.microsoft.com/office/powerpoint/2010/main" val="36329213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FSMs to </a:t>
            </a:r>
            <a:r>
              <a:rPr lang="en-US" dirty="0" err="1"/>
              <a:t>lex</a:t>
            </a:r>
            <a:r>
              <a:rPr lang="en-US" dirty="0"/>
              <a:t> </a:t>
            </a:r>
            <a:r>
              <a:rPr lang="en-US" dirty="0" err="1"/>
              <a:t>Datalog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cs typeface="Courier New" panose="02070309020205020404" pitchFamily="49" charset="0"/>
              </a:rPr>
              <a:t>Datalog</a:t>
            </a:r>
            <a:r>
              <a:rPr lang="en-US" dirty="0">
                <a:cs typeface="Courier New" panose="02070309020205020404" pitchFamily="49" charset="0"/>
              </a:rPr>
              <a:t> code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Rules: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marriedTo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(X,Y) :-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marriedTo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(Y,X).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D7A43C8C-1AAE-9641-A087-0446D5F4E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056" y="1418967"/>
            <a:ext cx="3987800" cy="426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DEAC13C-F052-8845-A5E3-5096F4A7A579}"/>
              </a:ext>
            </a:extLst>
          </p:cNvPr>
          <p:cNvCxnSpPr>
            <a:cxnSpLocks/>
          </p:cNvCxnSpPr>
          <p:nvPr/>
        </p:nvCxnSpPr>
        <p:spPr>
          <a:xfrm>
            <a:off x="2221081" y="2405450"/>
            <a:ext cx="5761384" cy="269789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C0F3682F-E053-364B-A584-22B00B833381}"/>
              </a:ext>
            </a:extLst>
          </p:cNvPr>
          <p:cNvSpPr/>
          <p:nvPr/>
        </p:nvSpPr>
        <p:spPr>
          <a:xfrm>
            <a:off x="1288753" y="2201455"/>
            <a:ext cx="925285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2343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FSMs to </a:t>
            </a:r>
            <a:r>
              <a:rPr lang="en-US" dirty="0" err="1"/>
              <a:t>lex</a:t>
            </a:r>
            <a:r>
              <a:rPr lang="en-US" dirty="0"/>
              <a:t> </a:t>
            </a:r>
            <a:r>
              <a:rPr lang="en-US" dirty="0" err="1"/>
              <a:t>Datalog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cs typeface="Courier New" panose="02070309020205020404" pitchFamily="49" charset="0"/>
              </a:rPr>
              <a:t>Datalog</a:t>
            </a:r>
            <a:r>
              <a:rPr lang="en-US" dirty="0">
                <a:cs typeface="Courier New" panose="02070309020205020404" pitchFamily="49" charset="0"/>
              </a:rPr>
              <a:t> code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Rules: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marriedTo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(X,Y) :-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marriedTo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(Y,X).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D7A43C8C-1AAE-9641-A087-0446D5F4E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056" y="1418967"/>
            <a:ext cx="3987800" cy="4267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DEAC13C-F052-8845-A5E3-5096F4A7A579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3867666" y="2819272"/>
            <a:ext cx="4139512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C0F3682F-E053-364B-A584-22B00B833381}"/>
              </a:ext>
            </a:extLst>
          </p:cNvPr>
          <p:cNvSpPr/>
          <p:nvPr/>
        </p:nvSpPr>
        <p:spPr>
          <a:xfrm>
            <a:off x="3550040" y="2533125"/>
            <a:ext cx="317626" cy="57229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BA1DC3-2991-E3ED-FF00-6C333A56F8FC}"/>
              </a:ext>
            </a:extLst>
          </p:cNvPr>
          <p:cNvSpPr txBox="1"/>
          <p:nvPr/>
        </p:nvSpPr>
        <p:spPr>
          <a:xfrm>
            <a:off x="432144" y="3170297"/>
            <a:ext cx="7336047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Create a state machine that outputs “LEFT_PAREN” if the </a:t>
            </a:r>
          </a:p>
          <a:p>
            <a:r>
              <a:rPr lang="en-US" sz="2400" dirty="0"/>
              <a:t>input sequence is “(” and otherwise outputs “BOO”</a:t>
            </a:r>
          </a:p>
        </p:txBody>
      </p:sp>
    </p:spTree>
    <p:extLst>
      <p:ext uri="{BB962C8B-B14F-4D97-AF65-F5344CB8AC3E}">
        <p14:creationId xmlns:p14="http://schemas.microsoft.com/office/powerpoint/2010/main" val="9404569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B47C2C3E-27A2-4445-B960-8FDC783F1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02" y="1446654"/>
            <a:ext cx="3705098" cy="39646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9D6551A-58E4-1742-ABDC-297A9F14342B}"/>
              </a:ext>
            </a:extLst>
          </p:cNvPr>
          <p:cNvSpPr/>
          <p:nvPr/>
        </p:nvSpPr>
        <p:spPr>
          <a:xfrm>
            <a:off x="8486902" y="4697312"/>
            <a:ext cx="3355144" cy="384797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</p:spTree>
    <p:extLst>
      <p:ext uri="{BB962C8B-B14F-4D97-AF65-F5344CB8AC3E}">
        <p14:creationId xmlns:p14="http://schemas.microsoft.com/office/powerpoint/2010/main" val="3848554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215682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B47C2C3E-27A2-4445-B960-8FDC783F1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902" y="1446654"/>
            <a:ext cx="3705098" cy="39646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9D6551A-58E4-1742-ABDC-297A9F14342B}"/>
              </a:ext>
            </a:extLst>
          </p:cNvPr>
          <p:cNvSpPr/>
          <p:nvPr/>
        </p:nvSpPr>
        <p:spPr>
          <a:xfrm>
            <a:off x="4372018" y="3281136"/>
            <a:ext cx="3355144" cy="156635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13F85F-495A-F629-AE85-6F9A4137A99E}"/>
              </a:ext>
            </a:extLst>
          </p:cNvPr>
          <p:cNvSpPr txBox="1"/>
          <p:nvPr/>
        </p:nvSpPr>
        <p:spPr>
          <a:xfrm>
            <a:off x="432144" y="5609238"/>
            <a:ext cx="8768747" cy="120032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b="1" u="sng" dirty="0"/>
              <a:t>Functions, not partial functions</a:t>
            </a:r>
            <a:r>
              <a:rPr lang="en-US" sz="2400" i="1" dirty="0"/>
              <a:t> Use an error state</a:t>
            </a:r>
            <a:endParaRPr lang="en-US" sz="2400" b="1" u="sng" dirty="0"/>
          </a:p>
          <a:p>
            <a:r>
              <a:rPr lang="en-US" sz="2400" dirty="0"/>
              <a:t>You have to specify a state transition for every input from every state</a:t>
            </a:r>
          </a:p>
          <a:p>
            <a:r>
              <a:rPr lang="en-US" sz="2400" dirty="0"/>
              <a:t>You have to specify an output for every input from every state</a:t>
            </a:r>
          </a:p>
        </p:txBody>
      </p:sp>
    </p:spTree>
    <p:extLst>
      <p:ext uri="{BB962C8B-B14F-4D97-AF65-F5344CB8AC3E}">
        <p14:creationId xmlns:p14="http://schemas.microsoft.com/office/powerpoint/2010/main" val="388551518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9E4D9A-BB8B-84E0-C1E8-D314FFFF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Finite State Machine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1068F5-3525-15C0-36BE-CD9EB75E0A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Traces</a:t>
            </a:r>
          </a:p>
        </p:txBody>
      </p:sp>
    </p:spTree>
    <p:extLst>
      <p:ext uri="{BB962C8B-B14F-4D97-AF65-F5344CB8AC3E}">
        <p14:creationId xmlns:p14="http://schemas.microsoft.com/office/powerpoint/2010/main" val="19767006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Automata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8829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</a:t>
            </a:r>
            <a:r>
              <a:rPr lang="en-US" b="1" u="sng" strike="sngStrike" dirty="0"/>
              <a:t>Automata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</a:t>
            </a:r>
            <a:r>
              <a:rPr lang="en-US" sz="2800" strike="sngStrike" dirty="0"/>
              <a:t>Automaton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67799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Machine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</a:t>
            </a:r>
            <a:r>
              <a:rPr lang="en-US" sz="2800" dirty="0">
                <a:highlight>
                  <a:srgbClr val="FFFF00"/>
                </a:highlight>
              </a:rPr>
              <a:t>Machine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87675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Machine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</a:t>
            </a:r>
            <a:r>
              <a:rPr lang="en-US" sz="2800" dirty="0">
                <a:highlight>
                  <a:srgbClr val="FFFF00"/>
                </a:highlight>
              </a:rPr>
              <a:t>Machine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091872" y="5773291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strike="sngStrike" dirty="0"/>
              <a:t>Does that specific</a:t>
            </a:r>
          </a:p>
          <a:p>
            <a:pPr algn="ctr"/>
            <a:r>
              <a:rPr lang="en-US" sz="3200" strike="sngStrike" dirty="0"/>
              <a:t>string match that pattern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953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B6D3-036A-78FF-F0B6-2FE37106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 Twist on the Automata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18D958-BCB8-29A9-BE06-7A34D0D6BA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Finite State Machine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3FD9A15-C366-CBE5-9083-D42CFDA32064}"/>
              </a:ext>
            </a:extLst>
          </p:cNvPr>
          <p:cNvSpPr/>
          <p:nvPr/>
        </p:nvSpPr>
        <p:spPr>
          <a:xfrm>
            <a:off x="8088130" y="3704572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</a:t>
            </a:r>
            <a:r>
              <a:rPr lang="en-US" sz="2800" dirty="0">
                <a:highlight>
                  <a:srgbClr val="FFFF00"/>
                </a:highlight>
              </a:rPr>
              <a:t>Machine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57F9D-28B9-CFE7-DE1A-4AF20AA0C597}"/>
              </a:ext>
            </a:extLst>
          </p:cNvPr>
          <p:cNvSpPr txBox="1"/>
          <p:nvPr/>
        </p:nvSpPr>
        <p:spPr>
          <a:xfrm>
            <a:off x="8412127" y="2405531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65FFA0D-70BC-1126-4C19-03642ACCDD2F}"/>
              </a:ext>
            </a:extLst>
          </p:cNvPr>
          <p:cNvSpPr/>
          <p:nvPr/>
        </p:nvSpPr>
        <p:spPr>
          <a:xfrm>
            <a:off x="8891115" y="2990306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CF3631A-2964-E800-CA6A-F840A5232BA2}"/>
              </a:ext>
            </a:extLst>
          </p:cNvPr>
          <p:cNvSpPr/>
          <p:nvPr/>
        </p:nvSpPr>
        <p:spPr>
          <a:xfrm>
            <a:off x="8891115" y="520826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CCF14D-52F2-580A-9D80-1ECEFE1C3AC4}"/>
              </a:ext>
            </a:extLst>
          </p:cNvPr>
          <p:cNvSpPr txBox="1"/>
          <p:nvPr/>
        </p:nvSpPr>
        <p:spPr>
          <a:xfrm>
            <a:off x="7885925" y="5773291"/>
            <a:ext cx="24613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highlight>
                  <a:srgbClr val="FFFF00"/>
                </a:highlight>
              </a:rPr>
              <a:t>Output the </a:t>
            </a:r>
          </a:p>
          <a:p>
            <a:pPr algn="ctr"/>
            <a:r>
              <a:rPr lang="en-US" sz="3200" dirty="0">
                <a:highlight>
                  <a:srgbClr val="FFFF00"/>
                </a:highlight>
              </a:rPr>
              <a:t>pattern name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E8887-483D-E416-6FCC-F9181E7351B5}"/>
              </a:ext>
            </a:extLst>
          </p:cNvPr>
          <p:cNvSpPr txBox="1"/>
          <p:nvPr/>
        </p:nvSpPr>
        <p:spPr>
          <a:xfrm>
            <a:off x="5826570" y="3850337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4046623-BABC-9ED0-4BD4-C459878898F3}"/>
              </a:ext>
            </a:extLst>
          </p:cNvPr>
          <p:cNvSpPr/>
          <p:nvPr/>
        </p:nvSpPr>
        <p:spPr>
          <a:xfrm rot="16200000">
            <a:off x="7322860" y="4099282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B0DF6B-28B5-0308-ED8A-F48BBE0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6583" y="317398"/>
            <a:ext cx="2781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60220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89267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7630177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538723" y="298881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9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Schemes</a:t>
            </a:r>
            <a:r>
              <a:rPr lang="en-US" sz="2000" dirty="0"/>
              <a:t>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>
                <a:highlight>
                  <a:srgbClr val="FFFF00"/>
                </a:highlight>
              </a:rPr>
              <a:t>Facts</a:t>
            </a:r>
            <a:r>
              <a:rPr lang="en-US" sz="2000" dirty="0"/>
              <a:t>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>
                <a:highlight>
                  <a:srgbClr val="FFFF00"/>
                </a:highlight>
              </a:rPr>
              <a:t>Rules</a:t>
            </a:r>
            <a:r>
              <a:rPr lang="en-US" sz="2000" dirty="0"/>
              <a:t>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>
                <a:highlight>
                  <a:srgbClr val="FFFF00"/>
                </a:highlight>
              </a:rPr>
              <a:t>Queries</a:t>
            </a:r>
            <a:r>
              <a:rPr lang="en-US" sz="2000" dirty="0"/>
              <a:t>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dirty="0"/>
              <a:t>It has four keywords: </a:t>
            </a:r>
            <a:r>
              <a:rPr lang="en-US" sz="2400" i="1" dirty="0"/>
              <a:t>Schemes, Facts, Rules, Queries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26921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538723" y="298881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80184" y="122699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940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538723" y="298881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80184" y="122699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835422" y="200244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65924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747413" y="2979942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80184" y="122699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835422" y="200244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816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747413" y="2979942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80184" y="122699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835422" y="200244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7281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747413" y="2979942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54546" y="2142190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835422" y="200244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0753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917378" y="295524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79598" y="3056088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831646" y="2977093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00613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8107357" y="2943786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46427" y="4018468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837118" y="3893653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0232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8280351" y="2943786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36410" y="4908176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885748" y="4733541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13578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Rules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8448874" y="2943786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80181" y="5938331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543032" y="579304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EA7CE7-3145-B34C-A5AC-AAD4B1EB660B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RULES</a:t>
            </a:r>
          </a:p>
        </p:txBody>
      </p:sp>
    </p:spTree>
    <p:extLst>
      <p:ext uri="{BB962C8B-B14F-4D97-AF65-F5344CB8AC3E}">
        <p14:creationId xmlns:p14="http://schemas.microsoft.com/office/powerpoint/2010/main" val="250691000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D4DF-4F01-E04D-86B8-F2EBF973B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8AFA9-4D5D-9747-9FF3-488BB9864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43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dirty="0"/>
              <a:t>It has many special symbols: </a:t>
            </a:r>
            <a:r>
              <a:rPr lang="en-US" sz="2400" i="1" dirty="0"/>
              <a:t>comma, period, parentheses, colon, …</a:t>
            </a:r>
            <a:endParaRPr lang="en-US" sz="24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329CFE-4FF8-8DB9-D2E4-8B31018D305C}"/>
              </a:ext>
            </a:extLst>
          </p:cNvPr>
          <p:cNvSpPr/>
          <p:nvPr/>
        </p:nvSpPr>
        <p:spPr>
          <a:xfrm>
            <a:off x="2679526" y="1935724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F65BFBB-BE57-F1B5-FE3E-1B91F2C653FB}"/>
              </a:ext>
            </a:extLst>
          </p:cNvPr>
          <p:cNvSpPr/>
          <p:nvPr/>
        </p:nvSpPr>
        <p:spPr>
          <a:xfrm>
            <a:off x="3132551" y="1561252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BE1F9B-3B6D-BCEC-6927-F9F447FBFC21}"/>
              </a:ext>
            </a:extLst>
          </p:cNvPr>
          <p:cNvSpPr/>
          <p:nvPr/>
        </p:nvSpPr>
        <p:spPr>
          <a:xfrm>
            <a:off x="3146962" y="3140900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FF05433-751F-A3D4-50AA-81F66FC8BDFA}"/>
              </a:ext>
            </a:extLst>
          </p:cNvPr>
          <p:cNvSpPr/>
          <p:nvPr/>
        </p:nvSpPr>
        <p:spPr>
          <a:xfrm>
            <a:off x="3146961" y="5499044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3301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Rust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538723" y="298881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80184" y="122699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835422" y="2002449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BC1FD4-85C1-D840-A6F3-70F3F43EA48D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28215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Rust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771024" y="2957949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40496" y="212922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>
            <a:off x="1896149" y="2942088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BC1FD4-85C1-D840-A6F3-70F3F43EA48D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7545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8308" cy="1325563"/>
          </a:xfrm>
        </p:spPr>
        <p:txBody>
          <a:bodyPr/>
          <a:lstStyle/>
          <a:p>
            <a:r>
              <a:rPr lang="en-US" dirty="0"/>
              <a:t>Project 1: FSM for “Rules” </a:t>
            </a:r>
            <a:r>
              <a:rPr lang="en-US" dirty="0" err="1"/>
              <a:t>Datalog</a:t>
            </a:r>
            <a:r>
              <a:rPr lang="en-US" dirty="0"/>
              <a:t> keyword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3C428C-CC6F-564C-9AD9-F15496438083}"/>
              </a:ext>
            </a:extLst>
          </p:cNvPr>
          <p:cNvSpPr/>
          <p:nvPr/>
        </p:nvSpPr>
        <p:spPr>
          <a:xfrm>
            <a:off x="2622883" y="1537121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1BF2CB-E872-FF43-B081-FDE0077096F8}"/>
              </a:ext>
            </a:extLst>
          </p:cNvPr>
          <p:cNvCxnSpPr/>
          <p:nvPr/>
        </p:nvCxnSpPr>
        <p:spPr>
          <a:xfrm>
            <a:off x="2091240" y="1839045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4ABCBD-5447-324D-88CB-79CD069628D6}"/>
              </a:ext>
            </a:extLst>
          </p:cNvPr>
          <p:cNvCxnSpPr>
            <a:cxnSpLocks/>
            <a:stCxn id="10" idx="4"/>
            <a:endCxn id="22" idx="0"/>
          </p:cNvCxnSpPr>
          <p:nvPr/>
        </p:nvCxnSpPr>
        <p:spPr>
          <a:xfrm>
            <a:off x="2959313" y="2140970"/>
            <a:ext cx="356" cy="3104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70CE71-8DD7-6F4B-8474-2C8ED74C51AE}"/>
              </a:ext>
            </a:extLst>
          </p:cNvPr>
          <p:cNvSpPr txBox="1"/>
          <p:nvPr/>
        </p:nvSpPr>
        <p:spPr>
          <a:xfrm rot="2075051">
            <a:off x="4139935" y="2262494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fail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7A25FA-5AEF-3940-9189-55600BCEF481}"/>
              </a:ext>
            </a:extLst>
          </p:cNvPr>
          <p:cNvSpPr/>
          <p:nvPr/>
        </p:nvSpPr>
        <p:spPr>
          <a:xfrm>
            <a:off x="2623239" y="24514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D366E-764F-0F40-A0BB-B9CFB13D7C0F}"/>
              </a:ext>
            </a:extLst>
          </p:cNvPr>
          <p:cNvSpPr/>
          <p:nvPr/>
        </p:nvSpPr>
        <p:spPr>
          <a:xfrm>
            <a:off x="2622883" y="3377513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16120-E7A4-0E4A-A378-F4944EE60FCF}"/>
              </a:ext>
            </a:extLst>
          </p:cNvPr>
          <p:cNvSpPr/>
          <p:nvPr/>
        </p:nvSpPr>
        <p:spPr>
          <a:xfrm>
            <a:off x="2633513" y="431830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F5F12C7-4901-D440-AA77-E3C2A1F45159}"/>
              </a:ext>
            </a:extLst>
          </p:cNvPr>
          <p:cNvSpPr/>
          <p:nvPr/>
        </p:nvSpPr>
        <p:spPr>
          <a:xfrm>
            <a:off x="2633513" y="5253439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CB422D-0774-ED4D-A149-C828E86E4BCC}"/>
              </a:ext>
            </a:extLst>
          </p:cNvPr>
          <p:cNvSpPr/>
          <p:nvPr/>
        </p:nvSpPr>
        <p:spPr>
          <a:xfrm>
            <a:off x="2633513" y="6179526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0B2D7F-D946-D746-A54B-C1DE8C056770}"/>
              </a:ext>
            </a:extLst>
          </p:cNvPr>
          <p:cNvCxnSpPr>
            <a:cxnSpLocks/>
            <a:stCxn id="25" idx="4"/>
            <a:endCxn id="26" idx="0"/>
          </p:cNvCxnSpPr>
          <p:nvPr/>
        </p:nvCxnSpPr>
        <p:spPr>
          <a:xfrm>
            <a:off x="2969943" y="5857288"/>
            <a:ext cx="0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6E067C-D148-4A4F-B3C5-AEA6DF8A53E9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2969943" y="4922155"/>
            <a:ext cx="0" cy="3312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BFB671-22DF-2646-8B11-A2BF91AD4F05}"/>
              </a:ext>
            </a:extLst>
          </p:cNvPr>
          <p:cNvCxnSpPr>
            <a:cxnSpLocks/>
            <a:stCxn id="23" idx="4"/>
            <a:endCxn id="24" idx="0"/>
          </p:cNvCxnSpPr>
          <p:nvPr/>
        </p:nvCxnSpPr>
        <p:spPr>
          <a:xfrm>
            <a:off x="2959313" y="3981362"/>
            <a:ext cx="10630" cy="3369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88FC71-E5B4-4A4F-9670-08AC50559103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 flipH="1">
            <a:off x="2959313" y="3055275"/>
            <a:ext cx="356" cy="3222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507B0FC-E508-194E-9A00-E9033D9A8FC2}"/>
              </a:ext>
            </a:extLst>
          </p:cNvPr>
          <p:cNvSpPr/>
          <p:nvPr/>
        </p:nvSpPr>
        <p:spPr>
          <a:xfrm>
            <a:off x="5544945" y="368702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74AA065-234C-A146-B58B-48EF4903D380}"/>
              </a:ext>
            </a:extLst>
          </p:cNvPr>
          <p:cNvCxnSpPr>
            <a:cxnSpLocks/>
            <a:stCxn id="10" idx="6"/>
            <a:endCxn id="44" idx="0"/>
          </p:cNvCxnSpPr>
          <p:nvPr/>
        </p:nvCxnSpPr>
        <p:spPr>
          <a:xfrm>
            <a:off x="3295743" y="1839046"/>
            <a:ext cx="2585632" cy="1847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668705-8CE6-4A49-AA38-8C3A8E1E87CF}"/>
              </a:ext>
            </a:extLst>
          </p:cNvPr>
          <p:cNvCxnSpPr>
            <a:cxnSpLocks/>
            <a:stCxn id="22" idx="6"/>
            <a:endCxn id="44" idx="1"/>
          </p:cNvCxnSpPr>
          <p:nvPr/>
        </p:nvCxnSpPr>
        <p:spPr>
          <a:xfrm>
            <a:off x="3296099" y="2753351"/>
            <a:ext cx="2347384" cy="1022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D99691E-4BC2-B047-A6FD-68DC2964F345}"/>
              </a:ext>
            </a:extLst>
          </p:cNvPr>
          <p:cNvCxnSpPr>
            <a:cxnSpLocks/>
            <a:stCxn id="23" idx="6"/>
            <a:endCxn id="44" idx="2"/>
          </p:cNvCxnSpPr>
          <p:nvPr/>
        </p:nvCxnSpPr>
        <p:spPr>
          <a:xfrm>
            <a:off x="3295743" y="3679438"/>
            <a:ext cx="2249202" cy="3095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4824C12-EF60-874B-81EE-5C499D95AB31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3306373" y="4112403"/>
            <a:ext cx="2248846" cy="5078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4BE733-9301-A048-A27C-58EA6656F07A}"/>
              </a:ext>
            </a:extLst>
          </p:cNvPr>
          <p:cNvCxnSpPr>
            <a:cxnSpLocks/>
            <a:stCxn id="25" idx="6"/>
            <a:endCxn id="44" idx="3"/>
          </p:cNvCxnSpPr>
          <p:nvPr/>
        </p:nvCxnSpPr>
        <p:spPr>
          <a:xfrm flipV="1">
            <a:off x="3306373" y="4202444"/>
            <a:ext cx="2337110" cy="1352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C330116-D109-7B4A-8F8C-B445B287984B}"/>
              </a:ext>
            </a:extLst>
          </p:cNvPr>
          <p:cNvSpPr txBox="1"/>
          <p:nvPr/>
        </p:nvSpPr>
        <p:spPr>
          <a:xfrm rot="1577700">
            <a:off x="3616473" y="274999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fail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2EF2B0B-9F6A-BB4A-887C-3C262EBFD49D}"/>
              </a:ext>
            </a:extLst>
          </p:cNvPr>
          <p:cNvSpPr txBox="1"/>
          <p:nvPr/>
        </p:nvSpPr>
        <p:spPr>
          <a:xfrm rot="596369">
            <a:off x="3645013" y="3433048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fail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59DC5F3-FD68-7849-BAF4-3961070763BA}"/>
              </a:ext>
            </a:extLst>
          </p:cNvPr>
          <p:cNvSpPr txBox="1"/>
          <p:nvPr/>
        </p:nvSpPr>
        <p:spPr>
          <a:xfrm rot="20979481">
            <a:off x="3636429" y="4028353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fail 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1E269AF-400B-2149-AA4C-82BF7E7357D7}"/>
              </a:ext>
            </a:extLst>
          </p:cNvPr>
          <p:cNvSpPr txBox="1"/>
          <p:nvPr/>
        </p:nvSpPr>
        <p:spPr>
          <a:xfrm rot="19959365">
            <a:off x="3609996" y="4674417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fail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77FD-BABB-054A-946A-CA43F1FDC8EA}"/>
              </a:ext>
            </a:extLst>
          </p:cNvPr>
          <p:cNvSpPr txBox="1"/>
          <p:nvPr/>
        </p:nvSpPr>
        <p:spPr>
          <a:xfrm>
            <a:off x="2224362" y="204611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BBF8797-9857-874B-84F6-9673CC9D3196}"/>
              </a:ext>
            </a:extLst>
          </p:cNvPr>
          <p:cNvSpPr txBox="1"/>
          <p:nvPr/>
        </p:nvSpPr>
        <p:spPr>
          <a:xfrm>
            <a:off x="2302371" y="2988817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0EA68C-7341-784E-9728-80D21D738CF6}"/>
              </a:ext>
            </a:extLst>
          </p:cNvPr>
          <p:cNvSpPr txBox="1"/>
          <p:nvPr/>
        </p:nvSpPr>
        <p:spPr>
          <a:xfrm>
            <a:off x="2306037" y="393425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C113F50-C4C0-DB4F-80DC-98BF03E93860}"/>
              </a:ext>
            </a:extLst>
          </p:cNvPr>
          <p:cNvSpPr txBox="1"/>
          <p:nvPr/>
        </p:nvSpPr>
        <p:spPr>
          <a:xfrm>
            <a:off x="2350587" y="4847495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D91ED43-9FF7-AF4E-B740-14ECE7378EE6}"/>
              </a:ext>
            </a:extLst>
          </p:cNvPr>
          <p:cNvSpPr txBox="1"/>
          <p:nvPr/>
        </p:nvSpPr>
        <p:spPr>
          <a:xfrm>
            <a:off x="1771592" y="5833741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dirty="0"/>
              <a:t> , RULES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A45001F-2F1C-4A45-B127-27972F893466}"/>
              </a:ext>
            </a:extLst>
          </p:cNvPr>
          <p:cNvSpPr txBox="1"/>
          <p:nvPr/>
        </p:nvSpPr>
        <p:spPr>
          <a:xfrm>
            <a:off x="7600508" y="1654379"/>
            <a:ext cx="388600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Let’s do a trace on two different inputs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47EA4B-A45F-B448-8B5D-8231F11E65AA}"/>
              </a:ext>
            </a:extLst>
          </p:cNvPr>
          <p:cNvSpPr txBox="1"/>
          <p:nvPr/>
        </p:nvSpPr>
        <p:spPr>
          <a:xfrm>
            <a:off x="7455389" y="2564434"/>
            <a:ext cx="134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Rust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B66192-FC86-9146-BFAF-0FF3F283C02C}"/>
              </a:ext>
            </a:extLst>
          </p:cNvPr>
          <p:cNvSpPr txBox="1"/>
          <p:nvPr/>
        </p:nvSpPr>
        <p:spPr>
          <a:xfrm>
            <a:off x="7368890" y="2262494"/>
            <a:ext cx="1288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Input string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BD9A2D-CFBB-2647-8705-35704D5C4853}"/>
              </a:ext>
            </a:extLst>
          </p:cNvPr>
          <p:cNvSpPr txBox="1"/>
          <p:nvPr/>
        </p:nvSpPr>
        <p:spPr>
          <a:xfrm>
            <a:off x="10176350" y="2262494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Output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C4821292-F64E-9C4A-81E2-6B9C3E61AFB8}"/>
              </a:ext>
            </a:extLst>
          </p:cNvPr>
          <p:cNvSpPr/>
          <p:nvPr/>
        </p:nvSpPr>
        <p:spPr>
          <a:xfrm>
            <a:off x="7927031" y="2957949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51FF0C5-0C74-F14F-95AF-74F3D92B61A3}"/>
              </a:ext>
            </a:extLst>
          </p:cNvPr>
          <p:cNvSpPr/>
          <p:nvPr/>
        </p:nvSpPr>
        <p:spPr>
          <a:xfrm rot="14360652">
            <a:off x="3440496" y="2129227"/>
            <a:ext cx="171892" cy="54521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889FB9E-2E21-814C-9ABF-D09546880BF2}"/>
              </a:ext>
            </a:extLst>
          </p:cNvPr>
          <p:cNvSpPr/>
          <p:nvPr/>
        </p:nvSpPr>
        <p:spPr>
          <a:xfrm rot="761535">
            <a:off x="3456749" y="3300233"/>
            <a:ext cx="1474727" cy="46187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BC1FD4-85C1-D840-A6F3-70F3F43EA48D}"/>
              </a:ext>
            </a:extLst>
          </p:cNvPr>
          <p:cNvSpPr txBox="1"/>
          <p:nvPr/>
        </p:nvSpPr>
        <p:spPr>
          <a:xfrm>
            <a:off x="10293252" y="2610610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fail</a:t>
            </a:r>
          </a:p>
        </p:txBody>
      </p:sp>
    </p:spTree>
    <p:extLst>
      <p:ext uri="{BB962C8B-B14F-4D97-AF65-F5344CB8AC3E}">
        <p14:creationId xmlns:p14="http://schemas.microsoft.com/office/powerpoint/2010/main" val="202024441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C8755C-BA57-A210-9292-77FB7D0D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Automaton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6E4333-8B60-DCDF-FF6E-D0257EB8BA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cousin of a finite state machine</a:t>
            </a:r>
          </a:p>
        </p:txBody>
      </p:sp>
    </p:spTree>
    <p:extLst>
      <p:ext uri="{BB962C8B-B14F-4D97-AF65-F5344CB8AC3E}">
        <p14:creationId xmlns:p14="http://schemas.microsoft.com/office/powerpoint/2010/main" val="285313117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 (def 3 in  §13.3.3)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A finite state automaton (FSA) is a 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</a:rPr>
              <a:t>Finite set of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Set of input characters: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Start state: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Set of final or accept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Transition function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</a:rPr>
              <a:t>⟶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33497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 (def 3 in  §13.3.3)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A finite state automaton (FSA) is a 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</a:rPr>
              <a:t>Finite set of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Set of input characters: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Start state: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Set of final or accept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Transition function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</a:rPr>
              <a:t>⟶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7B4090F2-DFF7-060A-55B2-40015C577E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04" r="45361"/>
          <a:stretch/>
        </p:blipFill>
        <p:spPr>
          <a:xfrm>
            <a:off x="6096000" y="2235200"/>
            <a:ext cx="5584296" cy="264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83218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 (def 3 in  §13.3.3)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A finite state automaton (FSA) is a 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Finite set of states: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  <a:highlight>
                <a:srgbClr val="FFFF00"/>
              </a:highlight>
            </a:endParaRP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Set of input characters: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Start state: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</a:rPr>
              <a:t>Set of final or accept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Transition function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  <a:highlight>
                  <a:srgbClr val="FFFF00"/>
                </a:highlight>
              </a:rPr>
              <a:t>⟶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7B4090F2-DFF7-060A-55B2-40015C577E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04" r="45361"/>
          <a:stretch/>
        </p:blipFill>
        <p:spPr>
          <a:xfrm>
            <a:off x="6096000" y="2235200"/>
            <a:ext cx="5584296" cy="26492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0F3530-9CFB-E3AE-9577-7F8F02741D36}"/>
              </a:ext>
            </a:extLst>
          </p:cNvPr>
          <p:cNvSpPr txBox="1"/>
          <p:nvPr/>
        </p:nvSpPr>
        <p:spPr>
          <a:xfrm>
            <a:off x="4183693" y="5674290"/>
            <a:ext cx="31740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What’s the same?</a:t>
            </a:r>
          </a:p>
        </p:txBody>
      </p:sp>
    </p:spTree>
    <p:extLst>
      <p:ext uri="{BB962C8B-B14F-4D97-AF65-F5344CB8AC3E}">
        <p14:creationId xmlns:p14="http://schemas.microsoft.com/office/powerpoint/2010/main" val="283477944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 (def 3 in  §13.3.3)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A finite state automaton (FSA) is a 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Finite set of states: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  <a:highlight>
                <a:srgbClr val="FFFF00"/>
              </a:highlight>
            </a:endParaRP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Set of input characters: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Start state: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  <a:highlight>
                  <a:srgbClr val="FF00FF"/>
                </a:highlight>
              </a:rPr>
              <a:t>Set of final or accept states: </a:t>
            </a:r>
            <a:r>
              <a:rPr lang="en-US" i="1" dirty="0">
                <a:effectLst/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  <a:highlight>
                  <a:srgbClr val="FF00FF"/>
                </a:highlight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Transition function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  <a:highlight>
                  <a:srgbClr val="FFFF00"/>
                </a:highlight>
              </a:rPr>
              <a:t>⟶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7B4090F2-DFF7-060A-55B2-40015C577E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04" r="45361"/>
          <a:stretch/>
        </p:blipFill>
        <p:spPr>
          <a:xfrm>
            <a:off x="6096000" y="2235200"/>
            <a:ext cx="5584296" cy="26492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DDC064-DF13-4120-EC13-FF6EE9AC6722}"/>
              </a:ext>
            </a:extLst>
          </p:cNvPr>
          <p:cNvSpPr txBox="1"/>
          <p:nvPr/>
        </p:nvSpPr>
        <p:spPr>
          <a:xfrm>
            <a:off x="4183693" y="5674290"/>
            <a:ext cx="3075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What’s different?</a:t>
            </a:r>
          </a:p>
        </p:txBody>
      </p:sp>
    </p:spTree>
    <p:extLst>
      <p:ext uri="{BB962C8B-B14F-4D97-AF65-F5344CB8AC3E}">
        <p14:creationId xmlns:p14="http://schemas.microsoft.com/office/powerpoint/2010/main" val="302489613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FSA</a:t>
            </a:r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77BC9E7F-0C09-D034-B477-9DA736C2B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67" y="681037"/>
            <a:ext cx="6680683" cy="4901925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</a:rPr>
              <a:t>Finite set of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Set of input characters: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Start state: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Set of final or accept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Transition function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</a:rPr>
              <a:t>⟶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08486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0025D6-B510-EA38-7655-1A9ACABD9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9A01CE-AC95-D3A1-E908-21D0382E1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790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E0B2B7-9C01-A09C-E09E-4A844ECC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Lexing</a:t>
            </a:r>
            <a:r>
              <a:rPr lang="en-US" dirty="0"/>
              <a:t>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9CC80-4148-78A3-0837-910A3CD70DC0}"/>
              </a:ext>
            </a:extLst>
          </p:cNvPr>
          <p:cNvGrpSpPr>
            <a:grpSpLocks noChangeAspect="1"/>
          </p:cNvGrpSpPr>
          <p:nvPr/>
        </p:nvGrpSpPr>
        <p:grpSpPr>
          <a:xfrm>
            <a:off x="3925033" y="2744623"/>
            <a:ext cx="5857794" cy="1368753"/>
            <a:chOff x="3081966" y="4044132"/>
            <a:chExt cx="3690974" cy="862446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6AF803D-A81F-4D56-96CF-0D07740AE6B7}"/>
                </a:ext>
              </a:extLst>
            </p:cNvPr>
            <p:cNvSpPr/>
            <p:nvPr/>
          </p:nvSpPr>
          <p:spPr>
            <a:xfrm>
              <a:off x="3081966" y="4241560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BCF833-83FA-A5CA-89F0-F5D303420100}"/>
                </a:ext>
              </a:extLst>
            </p:cNvPr>
            <p:cNvSpPr/>
            <p:nvPr/>
          </p:nvSpPr>
          <p:spPr>
            <a:xfrm>
              <a:off x="3809331" y="4044132"/>
              <a:ext cx="1296050" cy="862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Lexer</a:t>
              </a:r>
              <a:endParaRPr lang="en-US" sz="2800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A18C9D3-67CA-1922-7043-A1EC9A57B5FC}"/>
                </a:ext>
              </a:extLst>
            </p:cNvPr>
            <p:cNvSpPr/>
            <p:nvPr/>
          </p:nvSpPr>
          <p:spPr>
            <a:xfrm>
              <a:off x="5261246" y="4228799"/>
              <a:ext cx="571500" cy="3948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E485AF-74AD-CAAA-8939-788A4A35059D}"/>
                </a:ext>
              </a:extLst>
            </p:cNvPr>
            <p:cNvSpPr txBox="1"/>
            <p:nvPr/>
          </p:nvSpPr>
          <p:spPr>
            <a:xfrm>
              <a:off x="5847537" y="4228799"/>
              <a:ext cx="925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tokens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D373BD5-582B-2CE2-B1DC-D9408F47FD43}"/>
              </a:ext>
            </a:extLst>
          </p:cNvPr>
          <p:cNvSpPr/>
          <p:nvPr/>
        </p:nvSpPr>
        <p:spPr>
          <a:xfrm>
            <a:off x="2194683" y="148400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Schemes:</a:t>
            </a:r>
          </a:p>
          <a:p>
            <a:r>
              <a:rPr lang="en-US" sz="2000" dirty="0"/>
              <a:t>    f(A,B)</a:t>
            </a:r>
          </a:p>
          <a:p>
            <a:r>
              <a:rPr lang="en-US" sz="2000" dirty="0"/>
              <a:t>    g(C,D)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Facts:</a:t>
            </a:r>
          </a:p>
          <a:p>
            <a:r>
              <a:rPr lang="en-US" sz="2000" dirty="0"/>
              <a:t>    f('1','2').</a:t>
            </a:r>
          </a:p>
          <a:p>
            <a:r>
              <a:rPr lang="en-US" sz="2000" dirty="0"/>
              <a:t>    f('4','3').</a:t>
            </a:r>
          </a:p>
          <a:p>
            <a:r>
              <a:rPr lang="en-US" sz="2000" dirty="0"/>
              <a:t>    g('3','2').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Rules: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Queries:</a:t>
            </a:r>
          </a:p>
          <a:p>
            <a:r>
              <a:rPr lang="en-US" sz="2000" dirty="0"/>
              <a:t>    f('3',Z)?</a:t>
            </a:r>
          </a:p>
          <a:p>
            <a:r>
              <a:rPr lang="en-US" sz="2000" dirty="0"/>
              <a:t>    g(‘3’,Z)?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E909F-8F61-A506-F29C-CA4D4AF58E79}"/>
              </a:ext>
            </a:extLst>
          </p:cNvPr>
          <p:cNvSpPr txBox="1"/>
          <p:nvPr/>
        </p:nvSpPr>
        <p:spPr>
          <a:xfrm>
            <a:off x="1832905" y="6027003"/>
            <a:ext cx="8613802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Datalog</a:t>
            </a:r>
            <a:r>
              <a:rPr lang="en-US" sz="2400" dirty="0"/>
              <a:t> is a database programming language </a:t>
            </a:r>
          </a:p>
          <a:p>
            <a:pPr algn="ctr"/>
            <a:r>
              <a:rPr lang="en-US" sz="2400" dirty="0"/>
              <a:t>It has user-defined </a:t>
            </a:r>
            <a:r>
              <a:rPr lang="en-US" sz="2400" i="1" dirty="0"/>
              <a:t>identifiers, strings, and comments</a:t>
            </a:r>
            <a:endParaRPr lang="en-US" sz="24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329CFE-4FF8-8DB9-D2E4-8B31018D305C}"/>
              </a:ext>
            </a:extLst>
          </p:cNvPr>
          <p:cNvSpPr/>
          <p:nvPr/>
        </p:nvSpPr>
        <p:spPr>
          <a:xfrm>
            <a:off x="2429006" y="1822990"/>
            <a:ext cx="326721" cy="28809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FF05433-751F-A3D4-50AA-81F66FC8BDFA}"/>
              </a:ext>
            </a:extLst>
          </p:cNvPr>
          <p:cNvSpPr/>
          <p:nvPr/>
        </p:nvSpPr>
        <p:spPr>
          <a:xfrm>
            <a:off x="2566791" y="5085894"/>
            <a:ext cx="467437" cy="46313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7743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automaton that succeeds only if the input string is “:-”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9E136E8-D5E2-9025-3501-9BF68895F11B}"/>
              </a:ext>
            </a:extLst>
          </p:cNvPr>
          <p:cNvSpPr/>
          <p:nvPr/>
        </p:nvSpPr>
        <p:spPr>
          <a:xfrm>
            <a:off x="8088130" y="3291214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Automaton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DC1AF8-0EDC-2E66-6A9B-79D4D370419C}"/>
              </a:ext>
            </a:extLst>
          </p:cNvPr>
          <p:cNvSpPr txBox="1"/>
          <p:nvPr/>
        </p:nvSpPr>
        <p:spPr>
          <a:xfrm>
            <a:off x="8412127" y="1992173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20" name="Down Arrow 19">
            <a:extLst>
              <a:ext uri="{FF2B5EF4-FFF2-40B4-BE49-F238E27FC236}">
                <a16:creationId xmlns:a16="http://schemas.microsoft.com/office/drawing/2014/main" id="{EE391AC1-2C13-94EE-C9AA-870FAE873016}"/>
              </a:ext>
            </a:extLst>
          </p:cNvPr>
          <p:cNvSpPr/>
          <p:nvPr/>
        </p:nvSpPr>
        <p:spPr>
          <a:xfrm>
            <a:off x="8891115" y="2576948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BB3F6DA7-11DD-9B5E-70F9-42F15CBA9147}"/>
              </a:ext>
            </a:extLst>
          </p:cNvPr>
          <p:cNvSpPr/>
          <p:nvPr/>
        </p:nvSpPr>
        <p:spPr>
          <a:xfrm>
            <a:off x="8891115" y="4794904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05C47A-EE47-350A-D5FA-08680779E69D}"/>
              </a:ext>
            </a:extLst>
          </p:cNvPr>
          <p:cNvSpPr txBox="1"/>
          <p:nvPr/>
        </p:nvSpPr>
        <p:spPr>
          <a:xfrm>
            <a:off x="7091872" y="5359933"/>
            <a:ext cx="43725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Does that specific</a:t>
            </a:r>
          </a:p>
          <a:p>
            <a:pPr algn="ctr"/>
            <a:r>
              <a:rPr lang="en-US" sz="3200" dirty="0"/>
              <a:t>string match that pattern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2E0172-A6A4-17D4-0BD3-009430554277}"/>
              </a:ext>
            </a:extLst>
          </p:cNvPr>
          <p:cNvSpPr txBox="1"/>
          <p:nvPr/>
        </p:nvSpPr>
        <p:spPr>
          <a:xfrm>
            <a:off x="5826570" y="3436979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442000DC-98E6-8BB7-D4B5-47F056E09276}"/>
              </a:ext>
            </a:extLst>
          </p:cNvPr>
          <p:cNvSpPr/>
          <p:nvPr/>
        </p:nvSpPr>
        <p:spPr>
          <a:xfrm rot="16200000">
            <a:off x="7322860" y="3685924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A347C80-553D-CF7E-BDE7-311464365E17}"/>
              </a:ext>
            </a:extLst>
          </p:cNvPr>
          <p:cNvSpPr/>
          <p:nvPr/>
        </p:nvSpPr>
        <p:spPr>
          <a:xfrm>
            <a:off x="2677602" y="3291214"/>
            <a:ext cx="2056908" cy="1368753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Finite State Machine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1A5078-016A-17E1-772F-0704AC0C91D2}"/>
              </a:ext>
            </a:extLst>
          </p:cNvPr>
          <p:cNvSpPr txBox="1"/>
          <p:nvPr/>
        </p:nvSpPr>
        <p:spPr>
          <a:xfrm>
            <a:off x="3001599" y="1992173"/>
            <a:ext cx="140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Pattern</a:t>
            </a:r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AE50188A-1184-B791-65E2-54E615A21C0F}"/>
              </a:ext>
            </a:extLst>
          </p:cNvPr>
          <p:cNvSpPr/>
          <p:nvPr/>
        </p:nvSpPr>
        <p:spPr>
          <a:xfrm>
            <a:off x="3480587" y="2576948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own Arrow 29">
            <a:extLst>
              <a:ext uri="{FF2B5EF4-FFF2-40B4-BE49-F238E27FC236}">
                <a16:creationId xmlns:a16="http://schemas.microsoft.com/office/drawing/2014/main" id="{076E3D4A-7E5B-FF92-3A35-F2A9C8563A81}"/>
              </a:ext>
            </a:extLst>
          </p:cNvPr>
          <p:cNvSpPr/>
          <p:nvPr/>
        </p:nvSpPr>
        <p:spPr>
          <a:xfrm>
            <a:off x="3480587" y="4794904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44C1B8-426E-D3CD-DE5E-BBDECEACDB53}"/>
              </a:ext>
            </a:extLst>
          </p:cNvPr>
          <p:cNvSpPr txBox="1"/>
          <p:nvPr/>
        </p:nvSpPr>
        <p:spPr>
          <a:xfrm>
            <a:off x="2475397" y="5359933"/>
            <a:ext cx="24613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Output the </a:t>
            </a:r>
          </a:p>
          <a:p>
            <a:pPr algn="ctr"/>
            <a:r>
              <a:rPr lang="en-US" sz="3200" dirty="0"/>
              <a:t>pattern name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2029661-FC39-B6C6-5950-7681AEF454A0}"/>
              </a:ext>
            </a:extLst>
          </p:cNvPr>
          <p:cNvSpPr txBox="1"/>
          <p:nvPr/>
        </p:nvSpPr>
        <p:spPr>
          <a:xfrm>
            <a:off x="416042" y="3436979"/>
            <a:ext cx="14542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Specific</a:t>
            </a:r>
          </a:p>
          <a:p>
            <a:pPr algn="ctr"/>
            <a:r>
              <a:rPr lang="en-US" sz="3200" dirty="0"/>
              <a:t>string</a:t>
            </a:r>
          </a:p>
        </p:txBody>
      </p:sp>
      <p:sp>
        <p:nvSpPr>
          <p:cNvPr id="33" name="Down Arrow 32">
            <a:extLst>
              <a:ext uri="{FF2B5EF4-FFF2-40B4-BE49-F238E27FC236}">
                <a16:creationId xmlns:a16="http://schemas.microsoft.com/office/drawing/2014/main" id="{A8D984B9-8946-79E1-344A-7AD91557E507}"/>
              </a:ext>
            </a:extLst>
          </p:cNvPr>
          <p:cNvSpPr/>
          <p:nvPr/>
        </p:nvSpPr>
        <p:spPr>
          <a:xfrm rot="16200000">
            <a:off x="1912332" y="3685924"/>
            <a:ext cx="450937" cy="57932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76724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automaton that succeeds only if the input string is “:-”</a:t>
            </a:r>
          </a:p>
        </p:txBody>
      </p:sp>
    </p:spTree>
    <p:extLst>
      <p:ext uri="{BB962C8B-B14F-4D97-AF65-F5344CB8AC3E}">
        <p14:creationId xmlns:p14="http://schemas.microsoft.com/office/powerpoint/2010/main" val="292357159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automaton that succeeds only if the input string is “:-”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5428E12-DE95-A2D7-8126-6299BEA89C40}"/>
              </a:ext>
            </a:extLst>
          </p:cNvPr>
          <p:cNvSpPr/>
          <p:nvPr/>
        </p:nvSpPr>
        <p:spPr>
          <a:xfrm>
            <a:off x="82967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8E5148-14C8-85FF-C82F-0305E49DFBE4}"/>
              </a:ext>
            </a:extLst>
          </p:cNvPr>
          <p:cNvCxnSpPr/>
          <p:nvPr/>
        </p:nvCxnSpPr>
        <p:spPr>
          <a:xfrm>
            <a:off x="303461" y="3164359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94A579A3-6FC2-8923-6498-2AB1222DCA5F}"/>
              </a:ext>
            </a:extLst>
          </p:cNvPr>
          <p:cNvSpPr/>
          <p:nvPr/>
        </p:nvSpPr>
        <p:spPr>
          <a:xfrm>
            <a:off x="2760551" y="286243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D3B52F-3C97-1CCF-78E0-D6FC2A152ED1}"/>
              </a:ext>
            </a:extLst>
          </p:cNvPr>
          <p:cNvCxnSpPr>
            <a:endCxn id="5" idx="2"/>
          </p:cNvCxnSpPr>
          <p:nvPr/>
        </p:nvCxnSpPr>
        <p:spPr>
          <a:xfrm>
            <a:off x="1502532" y="3152856"/>
            <a:ext cx="1258019" cy="1150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79B6BA1-4D99-711E-D0C1-3F7AFBFFA814}"/>
              </a:ext>
            </a:extLst>
          </p:cNvPr>
          <p:cNvSpPr txBox="1"/>
          <p:nvPr/>
        </p:nvSpPr>
        <p:spPr>
          <a:xfrm>
            <a:off x="1825346" y="273066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2181FB-2F00-7D3D-E11C-1E75D7DCCFFB}"/>
              </a:ext>
            </a:extLst>
          </p:cNvPr>
          <p:cNvSpPr txBox="1"/>
          <p:nvPr/>
        </p:nvSpPr>
        <p:spPr>
          <a:xfrm>
            <a:off x="3167113" y="2532930"/>
            <a:ext cx="2737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/>
              <a:t>, COLON-DASH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FD73FF-8758-6953-592B-52FEDE4C12C0}"/>
              </a:ext>
            </a:extLst>
          </p:cNvPr>
          <p:cNvSpPr txBox="1"/>
          <p:nvPr/>
        </p:nvSpPr>
        <p:spPr>
          <a:xfrm>
            <a:off x="2731301" y="3755959"/>
            <a:ext cx="1907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en-US" dirty="0"/>
              <a:t>,  fail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5BC3C4-E86F-5BC0-1478-DFB6B92BAE95}"/>
              </a:ext>
            </a:extLst>
          </p:cNvPr>
          <p:cNvSpPr txBox="1"/>
          <p:nvPr/>
        </p:nvSpPr>
        <p:spPr>
          <a:xfrm>
            <a:off x="318540" y="3755959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fail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9D1E0E-9F8D-529B-B12B-EFBB80F26668}"/>
              </a:ext>
            </a:extLst>
          </p:cNvPr>
          <p:cNvSpPr/>
          <p:nvPr/>
        </p:nvSpPr>
        <p:spPr>
          <a:xfrm>
            <a:off x="1743352" y="41432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76E3E7-9568-6BF1-F8C6-0192204A4363}"/>
              </a:ext>
            </a:extLst>
          </p:cNvPr>
          <p:cNvCxnSpPr>
            <a:cxnSpLocks/>
            <a:stCxn id="2" idx="4"/>
            <a:endCxn id="11" idx="1"/>
          </p:cNvCxnSpPr>
          <p:nvPr/>
        </p:nvCxnSpPr>
        <p:spPr>
          <a:xfrm>
            <a:off x="1166102" y="3457656"/>
            <a:ext cx="675788" cy="77403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FF088C-F4C6-E77A-1811-89E8535C75B8}"/>
              </a:ext>
            </a:extLst>
          </p:cNvPr>
          <p:cNvCxnSpPr>
            <a:cxnSpLocks/>
            <a:stCxn id="5" idx="4"/>
            <a:endCxn id="11" idx="7"/>
          </p:cNvCxnSpPr>
          <p:nvPr/>
        </p:nvCxnSpPr>
        <p:spPr>
          <a:xfrm flipH="1">
            <a:off x="2317674" y="3466283"/>
            <a:ext cx="779307" cy="7654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607524E-B39A-DB57-AA4D-63238B5F6CA5}"/>
              </a:ext>
            </a:extLst>
          </p:cNvPr>
          <p:cNvSpPr/>
          <p:nvPr/>
        </p:nvSpPr>
        <p:spPr>
          <a:xfrm>
            <a:off x="441456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D4FAFAD-6D75-954E-948C-05B7C5107E39}"/>
              </a:ext>
            </a:extLst>
          </p:cNvPr>
          <p:cNvCxnSpPr>
            <a:cxnSpLocks/>
            <a:stCxn id="5" idx="6"/>
            <a:endCxn id="14" idx="2"/>
          </p:cNvCxnSpPr>
          <p:nvPr/>
        </p:nvCxnSpPr>
        <p:spPr>
          <a:xfrm flipV="1">
            <a:off x="3433411" y="3155732"/>
            <a:ext cx="981151" cy="8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47688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Design a finite state automaton that succeeds only if the input string is “:-”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5428E12-DE95-A2D7-8126-6299BEA89C40}"/>
              </a:ext>
            </a:extLst>
          </p:cNvPr>
          <p:cNvSpPr/>
          <p:nvPr/>
        </p:nvSpPr>
        <p:spPr>
          <a:xfrm>
            <a:off x="82967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8E5148-14C8-85FF-C82F-0305E49DFBE4}"/>
              </a:ext>
            </a:extLst>
          </p:cNvPr>
          <p:cNvCxnSpPr/>
          <p:nvPr/>
        </p:nvCxnSpPr>
        <p:spPr>
          <a:xfrm>
            <a:off x="303461" y="3164359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94A579A3-6FC2-8923-6498-2AB1222DCA5F}"/>
              </a:ext>
            </a:extLst>
          </p:cNvPr>
          <p:cNvSpPr/>
          <p:nvPr/>
        </p:nvSpPr>
        <p:spPr>
          <a:xfrm>
            <a:off x="2760551" y="286243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D3B52F-3C97-1CCF-78E0-D6FC2A152ED1}"/>
              </a:ext>
            </a:extLst>
          </p:cNvPr>
          <p:cNvCxnSpPr>
            <a:endCxn id="5" idx="2"/>
          </p:cNvCxnSpPr>
          <p:nvPr/>
        </p:nvCxnSpPr>
        <p:spPr>
          <a:xfrm>
            <a:off x="1502532" y="3152856"/>
            <a:ext cx="1258019" cy="1150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79B6BA1-4D99-711E-D0C1-3F7AFBFFA814}"/>
              </a:ext>
            </a:extLst>
          </p:cNvPr>
          <p:cNvSpPr txBox="1"/>
          <p:nvPr/>
        </p:nvSpPr>
        <p:spPr>
          <a:xfrm>
            <a:off x="1825346" y="273066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2181FB-2F00-7D3D-E11C-1E75D7DCCFFB}"/>
              </a:ext>
            </a:extLst>
          </p:cNvPr>
          <p:cNvSpPr txBox="1"/>
          <p:nvPr/>
        </p:nvSpPr>
        <p:spPr>
          <a:xfrm>
            <a:off x="3167113" y="2532930"/>
            <a:ext cx="2737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/>
              <a:t>, COLON-DASH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FD73FF-8758-6953-592B-52FEDE4C12C0}"/>
              </a:ext>
            </a:extLst>
          </p:cNvPr>
          <p:cNvSpPr txBox="1"/>
          <p:nvPr/>
        </p:nvSpPr>
        <p:spPr>
          <a:xfrm>
            <a:off x="2731301" y="3755959"/>
            <a:ext cx="1907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en-US" dirty="0"/>
              <a:t>,  fail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5BC3C4-E86F-5BC0-1478-DFB6B92BAE95}"/>
              </a:ext>
            </a:extLst>
          </p:cNvPr>
          <p:cNvSpPr txBox="1"/>
          <p:nvPr/>
        </p:nvSpPr>
        <p:spPr>
          <a:xfrm>
            <a:off x="318540" y="3755959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fail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9D1E0E-9F8D-529B-B12B-EFBB80F26668}"/>
              </a:ext>
            </a:extLst>
          </p:cNvPr>
          <p:cNvSpPr/>
          <p:nvPr/>
        </p:nvSpPr>
        <p:spPr>
          <a:xfrm>
            <a:off x="1743352" y="41432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76E3E7-9568-6BF1-F8C6-0192204A4363}"/>
              </a:ext>
            </a:extLst>
          </p:cNvPr>
          <p:cNvCxnSpPr>
            <a:cxnSpLocks/>
            <a:stCxn id="2" idx="4"/>
            <a:endCxn id="11" idx="1"/>
          </p:cNvCxnSpPr>
          <p:nvPr/>
        </p:nvCxnSpPr>
        <p:spPr>
          <a:xfrm>
            <a:off x="1166102" y="3457656"/>
            <a:ext cx="675788" cy="77403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FF088C-F4C6-E77A-1811-89E8535C75B8}"/>
              </a:ext>
            </a:extLst>
          </p:cNvPr>
          <p:cNvCxnSpPr>
            <a:cxnSpLocks/>
            <a:stCxn id="5" idx="4"/>
            <a:endCxn id="11" idx="7"/>
          </p:cNvCxnSpPr>
          <p:nvPr/>
        </p:nvCxnSpPr>
        <p:spPr>
          <a:xfrm flipH="1">
            <a:off x="2317674" y="3466283"/>
            <a:ext cx="779307" cy="7654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607524E-B39A-DB57-AA4D-63238B5F6CA5}"/>
              </a:ext>
            </a:extLst>
          </p:cNvPr>
          <p:cNvSpPr/>
          <p:nvPr/>
        </p:nvSpPr>
        <p:spPr>
          <a:xfrm>
            <a:off x="441456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D4FAFAD-6D75-954E-948C-05B7C5107E39}"/>
              </a:ext>
            </a:extLst>
          </p:cNvPr>
          <p:cNvCxnSpPr>
            <a:cxnSpLocks/>
            <a:stCxn id="5" idx="6"/>
            <a:endCxn id="14" idx="2"/>
          </p:cNvCxnSpPr>
          <p:nvPr/>
        </p:nvCxnSpPr>
        <p:spPr>
          <a:xfrm flipV="1">
            <a:off x="3433411" y="3155732"/>
            <a:ext cx="981151" cy="8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98095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0C0F-3919-1018-6FE1-569905B30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34611"/>
            <a:ext cx="5181600" cy="4351338"/>
          </a:xfrm>
        </p:spPr>
        <p:txBody>
          <a:bodyPr/>
          <a:lstStyle/>
          <a:p>
            <a:r>
              <a:rPr lang="en-US" dirty="0"/>
              <a:t>Design a finite state machine that outputs “COLON-DASH” only if the input string is “:-”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CC3E9EF-8588-95AB-C9AE-2C636C9D5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611"/>
            <a:ext cx="5181600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Design a finite state automaton that succeeds only if the input string is “:-”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5428E12-DE95-A2D7-8126-6299BEA89C40}"/>
              </a:ext>
            </a:extLst>
          </p:cNvPr>
          <p:cNvSpPr/>
          <p:nvPr/>
        </p:nvSpPr>
        <p:spPr>
          <a:xfrm>
            <a:off x="82967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</a:rPr>
              <a:t>0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8E5148-14C8-85FF-C82F-0305E49DFBE4}"/>
              </a:ext>
            </a:extLst>
          </p:cNvPr>
          <p:cNvCxnSpPr/>
          <p:nvPr/>
        </p:nvCxnSpPr>
        <p:spPr>
          <a:xfrm>
            <a:off x="303461" y="3164359"/>
            <a:ext cx="52621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94A579A3-6FC2-8923-6498-2AB1222DCA5F}"/>
              </a:ext>
            </a:extLst>
          </p:cNvPr>
          <p:cNvSpPr/>
          <p:nvPr/>
        </p:nvSpPr>
        <p:spPr>
          <a:xfrm>
            <a:off x="2760551" y="2862434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D3B52F-3C97-1CCF-78E0-D6FC2A152ED1}"/>
              </a:ext>
            </a:extLst>
          </p:cNvPr>
          <p:cNvCxnSpPr>
            <a:endCxn id="5" idx="2"/>
          </p:cNvCxnSpPr>
          <p:nvPr/>
        </p:nvCxnSpPr>
        <p:spPr>
          <a:xfrm>
            <a:off x="1502532" y="3152856"/>
            <a:ext cx="1258019" cy="1150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79B6BA1-4D99-711E-D0C1-3F7AFBFFA814}"/>
              </a:ext>
            </a:extLst>
          </p:cNvPr>
          <p:cNvSpPr txBox="1"/>
          <p:nvPr/>
        </p:nvSpPr>
        <p:spPr>
          <a:xfrm>
            <a:off x="1825346" y="2730668"/>
            <a:ext cx="1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</a:t>
            </a:r>
            <a:r>
              <a:rPr lang="el-GR" dirty="0"/>
              <a:t>λ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2181FB-2F00-7D3D-E11C-1E75D7DCCFFB}"/>
              </a:ext>
            </a:extLst>
          </p:cNvPr>
          <p:cNvSpPr txBox="1"/>
          <p:nvPr/>
        </p:nvSpPr>
        <p:spPr>
          <a:xfrm>
            <a:off x="3167113" y="2532930"/>
            <a:ext cx="2737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/>
              <a:t>, COLON-DASH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FD73FF-8758-6953-592B-52FEDE4C12C0}"/>
              </a:ext>
            </a:extLst>
          </p:cNvPr>
          <p:cNvSpPr txBox="1"/>
          <p:nvPr/>
        </p:nvSpPr>
        <p:spPr>
          <a:xfrm>
            <a:off x="2731301" y="3755959"/>
            <a:ext cx="1907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en-US" dirty="0"/>
              <a:t>,  fail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5BC3C4-E86F-5BC0-1478-DFB6B92BAE95}"/>
              </a:ext>
            </a:extLst>
          </p:cNvPr>
          <p:cNvSpPr txBox="1"/>
          <p:nvPr/>
        </p:nvSpPr>
        <p:spPr>
          <a:xfrm>
            <a:off x="318540" y="3755959"/>
            <a:ext cx="126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dirty="0"/>
              <a:t> , fail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9D1E0E-9F8D-529B-B12B-EFBB80F26668}"/>
              </a:ext>
            </a:extLst>
          </p:cNvPr>
          <p:cNvSpPr/>
          <p:nvPr/>
        </p:nvSpPr>
        <p:spPr>
          <a:xfrm>
            <a:off x="1743352" y="4143258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fail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76E3E7-9568-6BF1-F8C6-0192204A4363}"/>
              </a:ext>
            </a:extLst>
          </p:cNvPr>
          <p:cNvCxnSpPr>
            <a:cxnSpLocks/>
            <a:stCxn id="2" idx="4"/>
            <a:endCxn id="11" idx="1"/>
          </p:cNvCxnSpPr>
          <p:nvPr/>
        </p:nvCxnSpPr>
        <p:spPr>
          <a:xfrm>
            <a:off x="1166102" y="3457656"/>
            <a:ext cx="675788" cy="77403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FF088C-F4C6-E77A-1811-89E8535C75B8}"/>
              </a:ext>
            </a:extLst>
          </p:cNvPr>
          <p:cNvCxnSpPr>
            <a:cxnSpLocks/>
            <a:stCxn id="5" idx="4"/>
            <a:endCxn id="11" idx="7"/>
          </p:cNvCxnSpPr>
          <p:nvPr/>
        </p:nvCxnSpPr>
        <p:spPr>
          <a:xfrm flipH="1">
            <a:off x="2317674" y="3466283"/>
            <a:ext cx="779307" cy="7654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607524E-B39A-DB57-AA4D-63238B5F6CA5}"/>
              </a:ext>
            </a:extLst>
          </p:cNvPr>
          <p:cNvSpPr/>
          <p:nvPr/>
        </p:nvSpPr>
        <p:spPr>
          <a:xfrm>
            <a:off x="4414562" y="2853807"/>
            <a:ext cx="672860" cy="603849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D4FAFAD-6D75-954E-948C-05B7C5107E39}"/>
              </a:ext>
            </a:extLst>
          </p:cNvPr>
          <p:cNvCxnSpPr>
            <a:cxnSpLocks/>
            <a:stCxn id="5" idx="6"/>
            <a:endCxn id="14" idx="2"/>
          </p:cNvCxnSpPr>
          <p:nvPr/>
        </p:nvCxnSpPr>
        <p:spPr>
          <a:xfrm flipV="1">
            <a:off x="3433411" y="3155732"/>
            <a:ext cx="981151" cy="86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diagram of a diagram&#10;&#10;Description automatically generated">
            <a:extLst>
              <a:ext uri="{FF2B5EF4-FFF2-40B4-BE49-F238E27FC236}">
                <a16:creationId xmlns:a16="http://schemas.microsoft.com/office/drawing/2014/main" id="{CF55288B-55A9-51D9-B5B1-7FDCBDF9F9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094" y="1674328"/>
            <a:ext cx="6680683" cy="490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5596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237C8-CEFF-E4B3-770F-C164A8AE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FSA</a:t>
            </a:r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77BC9E7F-0C09-D034-B477-9DA736C2B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67" y="681037"/>
            <a:ext cx="6680683" cy="4901925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68E1D9-FE68-BD7D-D485-00D8712A8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effectLst/>
              </a:rPr>
              <a:t>Tuple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(S, I, 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F, f)</a:t>
            </a:r>
          </a:p>
          <a:p>
            <a:r>
              <a:rPr lang="en-US" b="0" dirty="0">
                <a:effectLst/>
              </a:rPr>
              <a:t>Finite set of states: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b="0" dirty="0">
              <a:effectLst/>
            </a:endParaRPr>
          </a:p>
          <a:p>
            <a:r>
              <a:rPr lang="en-US" b="0" dirty="0">
                <a:effectLst/>
              </a:rPr>
              <a:t>Set of input characters: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</a:rPr>
              <a:t>Start state: 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i="1" baseline="-25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0" dirty="0">
                <a:effectLst/>
              </a:rPr>
              <a:t> </a:t>
            </a:r>
          </a:p>
          <a:p>
            <a:r>
              <a:rPr lang="en-US" b="0" dirty="0">
                <a:effectLst/>
                <a:highlight>
                  <a:srgbClr val="FFFF00"/>
                </a:highlight>
              </a:rPr>
              <a:t>Set of final or accept states: </a:t>
            </a:r>
            <a:r>
              <a:rPr lang="en-US" i="1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0" dirty="0">
                <a:effectLst/>
                <a:highlight>
                  <a:srgbClr val="FFFF00"/>
                </a:highlight>
              </a:rPr>
              <a:t> </a:t>
            </a:r>
          </a:p>
          <a:p>
            <a:r>
              <a:rPr lang="en-US" b="0" dirty="0">
                <a:effectLst/>
              </a:rPr>
              <a:t>Transition function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f: S </a:t>
            </a:r>
            <a:r>
              <a:rPr lang="en-US" sz="20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⨉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b="0" dirty="0">
                <a:effectLst/>
              </a:rPr>
              <a:t>⟶</a:t>
            </a:r>
            <a:r>
              <a:rPr lang="en-US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DD9C060-3920-2A05-7425-1C70D260E98E}"/>
              </a:ext>
            </a:extLst>
          </p:cNvPr>
          <p:cNvSpPr/>
          <p:nvPr/>
        </p:nvSpPr>
        <p:spPr>
          <a:xfrm>
            <a:off x="10835014" y="1275038"/>
            <a:ext cx="1356986" cy="149321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D306EF-32C0-ABB0-D877-E8622D4B13D7}"/>
              </a:ext>
            </a:extLst>
          </p:cNvPr>
          <p:cNvSpPr txBox="1"/>
          <p:nvPr/>
        </p:nvSpPr>
        <p:spPr>
          <a:xfrm>
            <a:off x="3244241" y="5898874"/>
            <a:ext cx="6255239" cy="52322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A double circle represents an accept state</a:t>
            </a:r>
          </a:p>
        </p:txBody>
      </p:sp>
    </p:spTree>
    <p:extLst>
      <p:ext uri="{BB962C8B-B14F-4D97-AF65-F5344CB8AC3E}">
        <p14:creationId xmlns:p14="http://schemas.microsoft.com/office/powerpoint/2010/main" val="24198315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6507</Words>
  <Application>Microsoft Macintosh PowerPoint</Application>
  <PresentationFormat>Widescreen</PresentationFormat>
  <Paragraphs>1465</Paragraphs>
  <Slides>95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95</vt:i4>
      </vt:variant>
    </vt:vector>
  </HeadingPairs>
  <TitlesOfParts>
    <vt:vector size="102" baseType="lpstr">
      <vt:lpstr>Arial</vt:lpstr>
      <vt:lpstr>Calibri</vt:lpstr>
      <vt:lpstr>Calibri Light</vt:lpstr>
      <vt:lpstr>Courier New</vt:lpstr>
      <vt:lpstr>gg sans</vt:lpstr>
      <vt:lpstr>Times New Roman</vt:lpstr>
      <vt:lpstr>Office Theme</vt:lpstr>
      <vt:lpstr>Finite-State Machines</vt:lpstr>
      <vt:lpstr>Overview and Due</vt:lpstr>
      <vt:lpstr>New rooms beginning on Monday</vt:lpstr>
      <vt:lpstr>Big Picture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What is Lexing?</vt:lpstr>
      <vt:lpstr>PowerPoint Presentation</vt:lpstr>
      <vt:lpstr>PowerPoint Presentation</vt:lpstr>
      <vt:lpstr>Finite State Machines</vt:lpstr>
      <vt:lpstr>Regular Expressions</vt:lpstr>
      <vt:lpstr>Regular Expressions</vt:lpstr>
      <vt:lpstr>Regular Expressions</vt:lpstr>
      <vt:lpstr>Two pattern manager tools</vt:lpstr>
      <vt:lpstr>Two pattern manager tools</vt:lpstr>
      <vt:lpstr>Two pattern manager tools</vt:lpstr>
      <vt:lpstr>Two pattern manager tools</vt:lpstr>
      <vt:lpstr>Finite State Machines and  Finite State Automata</vt:lpstr>
      <vt:lpstr>Definition</vt:lpstr>
      <vt:lpstr>COVID Model</vt:lpstr>
      <vt:lpstr>COVID Model</vt:lpstr>
      <vt:lpstr>Definition</vt:lpstr>
      <vt:lpstr>Definition</vt:lpstr>
      <vt:lpstr>Definition</vt:lpstr>
      <vt:lpstr>Definition</vt:lpstr>
      <vt:lpstr>Finite-State Machines: Def 1 §13.2.2</vt:lpstr>
      <vt:lpstr>Finite-State Machines: Def 1 §13.2.2</vt:lpstr>
      <vt:lpstr>Finite-State Machines - Input</vt:lpstr>
      <vt:lpstr>Finite-State Machines - Input</vt:lpstr>
      <vt:lpstr>Finite-State Machines - Input</vt:lpstr>
      <vt:lpstr>Finite-State Machines - Output</vt:lpstr>
      <vt:lpstr>Finite-State Machines - Output</vt:lpstr>
      <vt:lpstr>Finite-State Machines - Output</vt:lpstr>
      <vt:lpstr>Finite-State Machines - Output</vt:lpstr>
      <vt:lpstr>Example – Honeybees looking for a nest</vt:lpstr>
      <vt:lpstr>Example – Honeybees looking for a nest</vt:lpstr>
      <vt:lpstr>FSM Exercise</vt:lpstr>
      <vt:lpstr>FSM Exercise</vt:lpstr>
      <vt:lpstr>FSM Exercise</vt:lpstr>
      <vt:lpstr>Applying FSMs to Lexing</vt:lpstr>
      <vt:lpstr>What is a Lexer?</vt:lpstr>
      <vt:lpstr>What is a Lexer?</vt:lpstr>
      <vt:lpstr>Using FSMs to lex Datalog</vt:lpstr>
      <vt:lpstr>What is a Lexer?</vt:lpstr>
      <vt:lpstr>What is a Lexer?</vt:lpstr>
      <vt:lpstr>Using FSMs to lex Datalog</vt:lpstr>
      <vt:lpstr>Using FSMs to lex Datalog</vt:lpstr>
      <vt:lpstr>Project 1: FSM for “Rules” Datalog keyword</vt:lpstr>
      <vt:lpstr>Project 1: FSM for “Rules” Datalog keyword</vt:lpstr>
      <vt:lpstr>Running a Finite State Machine</vt:lpstr>
      <vt:lpstr>A Slight Twist on the Automaton</vt:lpstr>
      <vt:lpstr>A Slight Twist on the Automaton</vt:lpstr>
      <vt:lpstr>A Slight Twist on the Automata</vt:lpstr>
      <vt:lpstr>A Slight Twist on the Automata</vt:lpstr>
      <vt:lpstr>A Slight Twist on the Automata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Project 1: FSM for “Rules” Datalog keyword</vt:lpstr>
      <vt:lpstr>Another input</vt:lpstr>
      <vt:lpstr>Project 1: FSM for “Rules” Datalog keyword</vt:lpstr>
      <vt:lpstr>Project 1: FSM for “Rules” Datalog keyword</vt:lpstr>
      <vt:lpstr>Project 1: FSM for “Rules” Datalog keyword</vt:lpstr>
      <vt:lpstr>Finite State Automaton</vt:lpstr>
      <vt:lpstr>Formal definition (def 3 in  §13.3.3)</vt:lpstr>
      <vt:lpstr>Formal definition (def 3 in  §13.3.3)</vt:lpstr>
      <vt:lpstr>Formal definition (def 3 in  §13.3.3)</vt:lpstr>
      <vt:lpstr>Formal definition (def 3 in  §13.3.3)</vt:lpstr>
      <vt:lpstr>Example FSA</vt:lpstr>
      <vt:lpstr>Practice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FSA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Finite-State Machines</dc:title>
  <dc:creator>Michael Goodrich</dc:creator>
  <cp:lastModifiedBy>Michael Goodrich</cp:lastModifiedBy>
  <cp:revision>45</cp:revision>
  <dcterms:created xsi:type="dcterms:W3CDTF">2023-09-14T17:08:14Z</dcterms:created>
  <dcterms:modified xsi:type="dcterms:W3CDTF">2023-09-14T18:24:28Z</dcterms:modified>
</cp:coreProperties>
</file>

<file path=docProps/thumbnail.jpeg>
</file>